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ContentType="application/vnd.openxmlformats-officedocument.custom-properties+xml" PartName="/docProps/custom.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Relationship Id="rId5" Target="docProps/custom.xml" Type="http://schemas.openxmlformats.org/officeDocument/2006/relationships/custom-properties"/></Relationships>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8" r:id="rId4"/>
    <p:sldId id="264" r:id="rId5"/>
    <p:sldId id="265" r:id="rId6"/>
    <p:sldId id="266" r:id="rId7"/>
    <p:sldId id="267" r:id="rId8"/>
    <p:sldId id="268" r:id="rId9"/>
    <p:sldId id="269" r:id="rId10"/>
    <p:sldId id="270" r:id="rId11"/>
    <p:sldId id="271" r:id="rId12"/>
    <p:sldId id="263" r:id="rId13"/>
  </p:sldIdLst>
  <p:sldSz cx="9144000" cy="5143500" type="screen16x9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1E9F3"/>
    <a:srgbClr val="749BCA"/>
    <a:srgbClr val="4A7DBA"/>
    <a:srgbClr val="FEFEF8"/>
    <a:srgbClr val="B0CDEA"/>
    <a:srgbClr val="F9AD6F"/>
    <a:srgbClr val="000000"/>
    <a:srgbClr val="AAE9EC"/>
    <a:srgbClr val="7DCD8E"/>
    <a:srgbClr val="D8F0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443" autoAdjust="0"/>
  </p:normalViewPr>
  <p:slideViewPr>
    <p:cSldViewPr>
      <p:cViewPr varScale="1">
        <p:scale>
          <a:sx n="126" d="100"/>
          <a:sy n="126" d="100"/>
        </p:scale>
        <p:origin x="708" y="10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4" d="100"/>
          <a:sy n="84" d="100"/>
        </p:scale>
        <p:origin x="319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47B8C5-B554-4D14-BEA2-99CEB4DF0929}" type="datetimeFigureOut">
              <a:rPr lang="ko-KR" altLang="en-US" smtClean="0"/>
              <a:t>2025-02-26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B4108A-5EB8-48E6-8332-5D9DDB14876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167373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1597821"/>
            <a:ext cx="7772400" cy="1102519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16504-B0E3-4659-A4CA-640CB6573F77}" type="datetimeFigureOut">
              <a:rPr lang="ko-KR" altLang="en-US" smtClean="0"/>
              <a:t>2025-02-26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EAE8-32D5-456A-9703-A9C79E9508D0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7" name="Picture 5" descr="logo_black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280" y="244376"/>
            <a:ext cx="1512888" cy="31115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812738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16504-B0E3-4659-A4CA-640CB6573F77}" type="datetimeFigureOut">
              <a:rPr lang="ko-KR" altLang="en-US" smtClean="0"/>
              <a:t>2025-02-26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EAE8-32D5-456A-9703-A9C79E9508D0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7" name="Picture 5" descr="logo_black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280" y="244376"/>
            <a:ext cx="1512888" cy="311150"/>
          </a:xfrm>
          <a:prstGeom prst="rect">
            <a:avLst/>
          </a:prstGeom>
          <a:noFill/>
        </p:spPr>
      </p:pic>
      <p:sp>
        <p:nvSpPr>
          <p:cNvPr id="9" name="타원 8"/>
          <p:cNvSpPr/>
          <p:nvPr userDrawn="1"/>
        </p:nvSpPr>
        <p:spPr>
          <a:xfrm>
            <a:off x="226159" y="4857381"/>
            <a:ext cx="108012" cy="108012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타원 9"/>
          <p:cNvSpPr/>
          <p:nvPr userDrawn="1"/>
        </p:nvSpPr>
        <p:spPr>
          <a:xfrm>
            <a:off x="8676456" y="4749369"/>
            <a:ext cx="216024" cy="216024"/>
          </a:xfrm>
          <a:prstGeom prst="ellipse">
            <a:avLst/>
          </a:prstGeom>
          <a:solidFill>
            <a:srgbClr val="749B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타원 10"/>
          <p:cNvSpPr/>
          <p:nvPr userDrawn="1"/>
        </p:nvSpPr>
        <p:spPr>
          <a:xfrm>
            <a:off x="226159" y="244701"/>
            <a:ext cx="216024" cy="216024"/>
          </a:xfrm>
          <a:prstGeom prst="ellipse">
            <a:avLst/>
          </a:prstGeom>
          <a:solidFill>
            <a:srgbClr val="749B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2" name="직선 연결선 11"/>
          <p:cNvCxnSpPr/>
          <p:nvPr userDrawn="1"/>
        </p:nvCxnSpPr>
        <p:spPr>
          <a:xfrm>
            <a:off x="226159" y="627534"/>
            <a:ext cx="8666321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타원 12"/>
          <p:cNvSpPr/>
          <p:nvPr userDrawn="1"/>
        </p:nvSpPr>
        <p:spPr>
          <a:xfrm>
            <a:off x="8784468" y="303498"/>
            <a:ext cx="108012" cy="108012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489138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16504-B0E3-4659-A4CA-640CB6573F77}" type="datetimeFigureOut">
              <a:rPr lang="ko-KR" altLang="en-US" smtClean="0"/>
              <a:t>2025-02-26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EAE8-32D5-456A-9703-A9C79E9508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136237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16504-B0E3-4659-A4CA-640CB6573F77}" type="datetimeFigureOut">
              <a:rPr lang="ko-KR" altLang="en-US" smtClean="0"/>
              <a:t>2025-02-26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EAE8-32D5-456A-9703-A9C79E9508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84327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30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30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16504-B0E3-4659-A4CA-640CB6573F77}" type="datetimeFigureOut">
              <a:rPr lang="ko-KR" altLang="en-US" smtClean="0"/>
              <a:t>2025-02-26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EAE8-32D5-456A-9703-A9C79E9508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747904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16504-B0E3-4659-A4CA-640CB6573F77}" type="datetimeFigureOut">
              <a:rPr lang="ko-KR" altLang="en-US" smtClean="0"/>
              <a:t>2025-02-26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EAE8-32D5-456A-9703-A9C79E9508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49462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16504-B0E3-4659-A4CA-640CB6573F77}" type="datetimeFigureOut">
              <a:rPr lang="ko-KR" altLang="en-US" smtClean="0"/>
              <a:t>2025-02-26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EAE8-32D5-456A-9703-A9C79E9508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545022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5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5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16504-B0E3-4659-A4CA-640CB6573F77}" type="datetimeFigureOut">
              <a:rPr lang="ko-KR" altLang="en-US" smtClean="0"/>
              <a:t>2025-02-26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EAE8-32D5-456A-9703-A9C79E9508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902625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4025505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16504-B0E3-4659-A4CA-640CB6573F77}" type="datetimeFigureOut">
              <a:rPr lang="ko-KR" altLang="en-US" smtClean="0"/>
              <a:t>2025-02-26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EAE8-32D5-456A-9703-A9C79E9508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22115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16504-B0E3-4659-A4CA-640CB6573F77}" type="datetimeFigureOut">
              <a:rPr lang="ko-KR" altLang="en-US" smtClean="0"/>
              <a:t>2025-02-26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EAE8-32D5-456A-9703-A9C79E9508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691398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05981"/>
            <a:ext cx="2057400" cy="4388644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05981"/>
            <a:ext cx="6019800" cy="4388644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16504-B0E3-4659-A4CA-640CB6573F77}" type="datetimeFigureOut">
              <a:rPr lang="ko-KR" altLang="en-US" smtClean="0"/>
              <a:t>2025-02-26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EAE8-32D5-456A-9703-A9C79E9508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800055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E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C16504-B0E3-4659-A4CA-640CB6573F77}" type="datetimeFigureOut">
              <a:rPr lang="ko-KR" altLang="en-US" smtClean="0"/>
              <a:t>2025-02-26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4CEAE8-32D5-456A-9703-A9C79E9508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293961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타원 30"/>
          <p:cNvSpPr/>
          <p:nvPr/>
        </p:nvSpPr>
        <p:spPr>
          <a:xfrm flipH="1" flipV="1">
            <a:off x="2627785" y="961188"/>
            <a:ext cx="4487036" cy="3140932"/>
          </a:xfrm>
          <a:prstGeom prst="ellipse">
            <a:avLst/>
          </a:prstGeom>
          <a:solidFill>
            <a:schemeClr val="accent1">
              <a:lumMod val="40000"/>
              <a:lumOff val="60000"/>
              <a:alpha val="3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87" name="직선 연결선 86"/>
          <p:cNvCxnSpPr/>
          <p:nvPr/>
        </p:nvCxnSpPr>
        <p:spPr>
          <a:xfrm>
            <a:off x="97160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직선 연결선 87"/>
          <p:cNvCxnSpPr/>
          <p:nvPr/>
        </p:nvCxnSpPr>
        <p:spPr>
          <a:xfrm>
            <a:off x="169168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직선 연결선 88"/>
          <p:cNvCxnSpPr/>
          <p:nvPr/>
        </p:nvCxnSpPr>
        <p:spPr>
          <a:xfrm>
            <a:off x="241176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직선 연결선 89"/>
          <p:cNvCxnSpPr/>
          <p:nvPr/>
        </p:nvCxnSpPr>
        <p:spPr>
          <a:xfrm>
            <a:off x="3203848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직선 연결선 90"/>
          <p:cNvCxnSpPr/>
          <p:nvPr/>
        </p:nvCxnSpPr>
        <p:spPr>
          <a:xfrm>
            <a:off x="385192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직선 연결선 91"/>
          <p:cNvCxnSpPr/>
          <p:nvPr/>
        </p:nvCxnSpPr>
        <p:spPr>
          <a:xfrm>
            <a:off x="457200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직선 연결선 92"/>
          <p:cNvCxnSpPr/>
          <p:nvPr/>
        </p:nvCxnSpPr>
        <p:spPr>
          <a:xfrm>
            <a:off x="529208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직선 연결선 93"/>
          <p:cNvCxnSpPr/>
          <p:nvPr/>
        </p:nvCxnSpPr>
        <p:spPr>
          <a:xfrm>
            <a:off x="6001851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직선 연결선 94"/>
          <p:cNvCxnSpPr/>
          <p:nvPr/>
        </p:nvCxnSpPr>
        <p:spPr>
          <a:xfrm>
            <a:off x="6732240" y="33308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직선 연결선 95"/>
          <p:cNvCxnSpPr/>
          <p:nvPr/>
        </p:nvCxnSpPr>
        <p:spPr>
          <a:xfrm>
            <a:off x="7452320" y="33308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직선 연결선 96"/>
          <p:cNvCxnSpPr/>
          <p:nvPr/>
        </p:nvCxnSpPr>
        <p:spPr>
          <a:xfrm>
            <a:off x="817240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직선 연결선 97"/>
          <p:cNvCxnSpPr/>
          <p:nvPr/>
        </p:nvCxnSpPr>
        <p:spPr>
          <a:xfrm>
            <a:off x="889248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직선 연결선 98"/>
          <p:cNvCxnSpPr/>
          <p:nvPr/>
        </p:nvCxnSpPr>
        <p:spPr>
          <a:xfrm>
            <a:off x="226159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직사각형 65"/>
          <p:cNvSpPr/>
          <p:nvPr/>
        </p:nvSpPr>
        <p:spPr>
          <a:xfrm>
            <a:off x="-600243" y="2276168"/>
            <a:ext cx="3610603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altLang="ko-KR" sz="2000" dirty="0">
                <a:solidFill>
                  <a:schemeClr val="accent1"/>
                </a:solidFill>
                <a:ea typeface="HY신명조" panose="02030600000101010101" pitchFamily="18" charset="-127"/>
              </a:rPr>
              <a:t>KWANGJU WOMEN’S</a:t>
            </a:r>
          </a:p>
          <a:p>
            <a:pPr algn="r"/>
            <a:r>
              <a:rPr lang="en-US" altLang="ko-KR" sz="2000" dirty="0">
                <a:solidFill>
                  <a:schemeClr val="accent1"/>
                </a:solidFill>
                <a:ea typeface="HY신명조" panose="02030600000101010101" pitchFamily="18" charset="-127"/>
              </a:rPr>
              <a:t> UNIVERSITY</a:t>
            </a:r>
            <a:endParaRPr lang="en-US" altLang="ko-KR" dirty="0">
              <a:solidFill>
                <a:schemeClr val="accent1"/>
              </a:solidFill>
              <a:ea typeface="HY신명조" panose="02030600000101010101" pitchFamily="18" charset="-127"/>
            </a:endParaRPr>
          </a:p>
          <a:p>
            <a:pPr algn="r"/>
            <a:r>
              <a:rPr lang="en-US" altLang="ko-KR" sz="2000" b="1">
                <a:solidFill>
                  <a:schemeClr val="accent1"/>
                </a:solidFill>
                <a:ea typeface="HY신명조" panose="02030600000101010101" pitchFamily="18" charset="-127"/>
              </a:rPr>
              <a:t>2025</a:t>
            </a:r>
            <a:endParaRPr lang="en-US" altLang="ko-KR" sz="2000" b="1" dirty="0">
              <a:solidFill>
                <a:schemeClr val="accent1"/>
              </a:solidFill>
              <a:ea typeface="HY신명조" panose="02030600000101010101" pitchFamily="18" charset="-127"/>
            </a:endParaRPr>
          </a:p>
        </p:txBody>
      </p:sp>
      <p:sp>
        <p:nvSpPr>
          <p:cNvPr id="81" name="타원 80"/>
          <p:cNvSpPr/>
          <p:nvPr/>
        </p:nvSpPr>
        <p:spPr>
          <a:xfrm>
            <a:off x="226159" y="195486"/>
            <a:ext cx="216024" cy="216024"/>
          </a:xfrm>
          <a:prstGeom prst="ellipse">
            <a:avLst/>
          </a:prstGeom>
          <a:solidFill>
            <a:srgbClr val="749B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2" name="타원 81"/>
          <p:cNvSpPr/>
          <p:nvPr/>
        </p:nvSpPr>
        <p:spPr>
          <a:xfrm>
            <a:off x="8784468" y="303498"/>
            <a:ext cx="108012" cy="108012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3" name="타원 82"/>
          <p:cNvSpPr/>
          <p:nvPr/>
        </p:nvSpPr>
        <p:spPr>
          <a:xfrm>
            <a:off x="8676456" y="4749369"/>
            <a:ext cx="216024" cy="216024"/>
          </a:xfrm>
          <a:prstGeom prst="ellipse">
            <a:avLst/>
          </a:prstGeom>
          <a:solidFill>
            <a:srgbClr val="749B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5" name="타원 84"/>
          <p:cNvSpPr/>
          <p:nvPr/>
        </p:nvSpPr>
        <p:spPr>
          <a:xfrm>
            <a:off x="226159" y="4857381"/>
            <a:ext cx="108012" cy="108012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8" name="타원 77"/>
          <p:cNvSpPr/>
          <p:nvPr/>
        </p:nvSpPr>
        <p:spPr>
          <a:xfrm>
            <a:off x="3059836" y="1014994"/>
            <a:ext cx="4054985" cy="3033320"/>
          </a:xfrm>
          <a:prstGeom prst="ellipse">
            <a:avLst/>
          </a:prstGeom>
          <a:solidFill>
            <a:srgbClr val="749B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0" name="타원 79"/>
          <p:cNvSpPr/>
          <p:nvPr/>
        </p:nvSpPr>
        <p:spPr>
          <a:xfrm>
            <a:off x="5425891" y="3209617"/>
            <a:ext cx="658277" cy="658277"/>
          </a:xfrm>
          <a:prstGeom prst="ellipse">
            <a:avLst/>
          </a:prstGeom>
          <a:solidFill>
            <a:srgbClr val="B0CD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3059836" y="2063918"/>
            <a:ext cx="4248473" cy="1301703"/>
          </a:xfrm>
          <a:prstGeom prst="rect">
            <a:avLst/>
          </a:prstGeom>
          <a:noFill/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ko-KR" altLang="en-US" sz="2800" b="1" dirty="0">
                <a:solidFill>
                  <a:schemeClr val="bg1"/>
                </a:solidFill>
                <a:latin typeface="+mj-ea"/>
                <a:ea typeface="+mj-ea"/>
              </a:rPr>
              <a:t>신입생 여러분의 입학을</a:t>
            </a:r>
            <a:r>
              <a:rPr lang="en-US" altLang="ko-KR" sz="2800" b="1" dirty="0">
                <a:solidFill>
                  <a:schemeClr val="bg1"/>
                </a:solidFill>
                <a:latin typeface="+mj-ea"/>
                <a:ea typeface="+mj-ea"/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ko-KR" altLang="en-US" sz="2800" b="1" dirty="0">
                <a:solidFill>
                  <a:schemeClr val="bg1"/>
                </a:solidFill>
                <a:latin typeface="+mj-ea"/>
                <a:ea typeface="+mj-ea"/>
              </a:rPr>
              <a:t>환영합니다</a:t>
            </a:r>
          </a:p>
        </p:txBody>
      </p:sp>
      <p:sp>
        <p:nvSpPr>
          <p:cNvPr id="29" name="타원 28"/>
          <p:cNvSpPr/>
          <p:nvPr/>
        </p:nvSpPr>
        <p:spPr>
          <a:xfrm>
            <a:off x="6334470" y="959961"/>
            <a:ext cx="216024" cy="216024"/>
          </a:xfrm>
          <a:prstGeom prst="ellipse">
            <a:avLst/>
          </a:prstGeom>
          <a:solidFill>
            <a:srgbClr val="749BCA">
              <a:alpha val="3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타원 29"/>
          <p:cNvSpPr/>
          <p:nvPr/>
        </p:nvSpPr>
        <p:spPr>
          <a:xfrm>
            <a:off x="6894259" y="3219823"/>
            <a:ext cx="144016" cy="144016"/>
          </a:xfrm>
          <a:prstGeom prst="ellipse">
            <a:avLst/>
          </a:prstGeom>
          <a:solidFill>
            <a:schemeClr val="tx1">
              <a:lumMod val="75000"/>
              <a:lumOff val="25000"/>
              <a:alpha val="3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직사각형 31"/>
          <p:cNvSpPr/>
          <p:nvPr/>
        </p:nvSpPr>
        <p:spPr>
          <a:xfrm>
            <a:off x="3419872" y="4443958"/>
            <a:ext cx="252028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2000" b="1"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ko-KR" altLang="en-US" sz="2000" b="1">
                <a:latin typeface="궁서" panose="02030600000101010101" pitchFamily="18" charset="-127"/>
                <a:ea typeface="궁서" panose="02030600000101010101" pitchFamily="18" charset="-127"/>
              </a:rPr>
              <a:t>학 </a:t>
            </a:r>
            <a:r>
              <a:rPr lang="ko-KR" altLang="en-US" sz="2000" b="1" dirty="0">
                <a:latin typeface="궁서" panose="02030600000101010101" pitchFamily="18" charset="-127"/>
                <a:ea typeface="궁서" panose="02030600000101010101" pitchFamily="18" charset="-127"/>
              </a:rPr>
              <a:t>사 운 </a:t>
            </a:r>
            <a:r>
              <a:rPr lang="ko-KR" altLang="en-US" sz="2000" b="1">
                <a:latin typeface="궁서" panose="02030600000101010101" pitchFamily="18" charset="-127"/>
                <a:ea typeface="궁서" panose="02030600000101010101" pitchFamily="18" charset="-127"/>
              </a:rPr>
              <a:t>영 팀</a:t>
            </a:r>
            <a:endParaRPr lang="en-US" altLang="ko-KR" sz="2000" b="1" dirty="0">
              <a:latin typeface="궁서" panose="02030600000101010101" pitchFamily="18" charset="-127"/>
              <a:ea typeface="궁서" panose="02030600000101010101" pitchFamily="18" charset="-127"/>
            </a:endParaRPr>
          </a:p>
        </p:txBody>
      </p:sp>
      <p:sp>
        <p:nvSpPr>
          <p:cNvPr id="79" name="타원 78"/>
          <p:cNvSpPr/>
          <p:nvPr/>
        </p:nvSpPr>
        <p:spPr>
          <a:xfrm>
            <a:off x="2771800" y="987574"/>
            <a:ext cx="1117539" cy="1117539"/>
          </a:xfrm>
          <a:prstGeom prst="ellipse">
            <a:avLst/>
          </a:prstGeom>
          <a:solidFill>
            <a:schemeClr val="tx2">
              <a:lumMod val="75000"/>
              <a:alpha val="8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918376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8" name="직선 연결선 27"/>
          <p:cNvCxnSpPr/>
          <p:nvPr/>
        </p:nvCxnSpPr>
        <p:spPr>
          <a:xfrm>
            <a:off x="467544" y="123478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타원 31"/>
          <p:cNvSpPr/>
          <p:nvPr/>
        </p:nvSpPr>
        <p:spPr>
          <a:xfrm flipH="1" flipV="1">
            <a:off x="1275592" y="868180"/>
            <a:ext cx="3136490" cy="3127756"/>
          </a:xfrm>
          <a:prstGeom prst="ellipse">
            <a:avLst/>
          </a:prstGeom>
          <a:solidFill>
            <a:schemeClr val="accent1">
              <a:lumMod val="40000"/>
              <a:lumOff val="60000"/>
              <a:alpha val="3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6" name="직선 연결선 25"/>
          <p:cNvCxnSpPr/>
          <p:nvPr/>
        </p:nvCxnSpPr>
        <p:spPr>
          <a:xfrm>
            <a:off x="817240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직선 연결선 20"/>
          <p:cNvCxnSpPr/>
          <p:nvPr/>
        </p:nvCxnSpPr>
        <p:spPr>
          <a:xfrm>
            <a:off x="529208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직선 연결선 22"/>
          <p:cNvCxnSpPr/>
          <p:nvPr/>
        </p:nvCxnSpPr>
        <p:spPr>
          <a:xfrm>
            <a:off x="6001851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연결선 23"/>
          <p:cNvCxnSpPr/>
          <p:nvPr/>
        </p:nvCxnSpPr>
        <p:spPr>
          <a:xfrm>
            <a:off x="6732240" y="33308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직선 연결선 24"/>
          <p:cNvCxnSpPr/>
          <p:nvPr/>
        </p:nvCxnSpPr>
        <p:spPr>
          <a:xfrm>
            <a:off x="7452320" y="33308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직선 연결선 12"/>
          <p:cNvCxnSpPr/>
          <p:nvPr/>
        </p:nvCxnSpPr>
        <p:spPr>
          <a:xfrm>
            <a:off x="97160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직선 연결선 14"/>
          <p:cNvCxnSpPr/>
          <p:nvPr/>
        </p:nvCxnSpPr>
        <p:spPr>
          <a:xfrm>
            <a:off x="169168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직선 연결선 15"/>
          <p:cNvCxnSpPr/>
          <p:nvPr/>
        </p:nvCxnSpPr>
        <p:spPr>
          <a:xfrm>
            <a:off x="241176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직선 연결선 16"/>
          <p:cNvCxnSpPr/>
          <p:nvPr/>
        </p:nvCxnSpPr>
        <p:spPr>
          <a:xfrm>
            <a:off x="3347864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직선 연결선 17"/>
          <p:cNvCxnSpPr/>
          <p:nvPr/>
        </p:nvCxnSpPr>
        <p:spPr>
          <a:xfrm>
            <a:off x="385192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직선 연결선 18"/>
          <p:cNvCxnSpPr/>
          <p:nvPr/>
        </p:nvCxnSpPr>
        <p:spPr>
          <a:xfrm>
            <a:off x="457200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직선 연결선 26"/>
          <p:cNvCxnSpPr/>
          <p:nvPr/>
        </p:nvCxnSpPr>
        <p:spPr>
          <a:xfrm>
            <a:off x="889248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타원 29"/>
          <p:cNvSpPr/>
          <p:nvPr/>
        </p:nvSpPr>
        <p:spPr>
          <a:xfrm>
            <a:off x="8676456" y="4749369"/>
            <a:ext cx="216024" cy="216024"/>
          </a:xfrm>
          <a:prstGeom prst="ellipse">
            <a:avLst/>
          </a:prstGeom>
          <a:solidFill>
            <a:srgbClr val="749B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타원 30"/>
          <p:cNvSpPr/>
          <p:nvPr/>
        </p:nvSpPr>
        <p:spPr>
          <a:xfrm>
            <a:off x="8784468" y="303498"/>
            <a:ext cx="108012" cy="108012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타원 32"/>
          <p:cNvSpPr/>
          <p:nvPr/>
        </p:nvSpPr>
        <p:spPr>
          <a:xfrm>
            <a:off x="1219429" y="843558"/>
            <a:ext cx="3032734" cy="2953584"/>
          </a:xfrm>
          <a:prstGeom prst="ellipse">
            <a:avLst/>
          </a:prstGeom>
          <a:solidFill>
            <a:srgbClr val="749B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2263543" y="2355726"/>
            <a:ext cx="1876409" cy="461665"/>
          </a:xfrm>
          <a:prstGeom prst="rect">
            <a:avLst/>
          </a:prstGeom>
          <a:noFill/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altLang="ko-KR" sz="2400" b="1" dirty="0">
                <a:solidFill>
                  <a:srgbClr val="FEFEF8"/>
                </a:solidFill>
                <a:latin typeface="+mj-ea"/>
                <a:ea typeface="+mj-ea"/>
              </a:rPr>
              <a:t>CONTENTS</a:t>
            </a:r>
          </a:p>
        </p:txBody>
      </p:sp>
      <p:sp>
        <p:nvSpPr>
          <p:cNvPr id="34" name="타원 33"/>
          <p:cNvSpPr/>
          <p:nvPr/>
        </p:nvSpPr>
        <p:spPr>
          <a:xfrm>
            <a:off x="3473136" y="3029962"/>
            <a:ext cx="728516" cy="695106"/>
          </a:xfrm>
          <a:prstGeom prst="ellipse">
            <a:avLst/>
          </a:prstGeom>
          <a:solidFill>
            <a:srgbClr val="B0CD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5" name="직사각형 34"/>
          <p:cNvSpPr/>
          <p:nvPr/>
        </p:nvSpPr>
        <p:spPr>
          <a:xfrm>
            <a:off x="1356836" y="2094116"/>
            <a:ext cx="2783116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100" dirty="0">
                <a:solidFill>
                  <a:schemeClr val="bg1"/>
                </a:solidFill>
                <a:ea typeface="HY신명조" panose="02030600000101010101" pitchFamily="18" charset="-127"/>
              </a:rPr>
              <a:t>KWANGJU WOMEN’S UNIVERSITY </a:t>
            </a:r>
            <a:r>
              <a:rPr lang="en-US" altLang="ko-KR" sz="1100" b="1" dirty="0">
                <a:solidFill>
                  <a:schemeClr val="bg1"/>
                </a:solidFill>
                <a:ea typeface="HY신명조" panose="02030600000101010101" pitchFamily="18" charset="-127"/>
              </a:rPr>
              <a:t>2025</a:t>
            </a:r>
          </a:p>
        </p:txBody>
      </p:sp>
      <p:sp>
        <p:nvSpPr>
          <p:cNvPr id="9" name="원호 8"/>
          <p:cNvSpPr/>
          <p:nvPr/>
        </p:nvSpPr>
        <p:spPr>
          <a:xfrm rot="19890590">
            <a:off x="2136536" y="1105821"/>
            <a:ext cx="4680520" cy="3851805"/>
          </a:xfrm>
          <a:prstGeom prst="arc">
            <a:avLst/>
          </a:prstGeom>
          <a:ln w="9525">
            <a:solidFill>
              <a:srgbClr val="4A7DBA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타원 36"/>
          <p:cNvSpPr/>
          <p:nvPr/>
        </p:nvSpPr>
        <p:spPr>
          <a:xfrm>
            <a:off x="6410454" y="1828655"/>
            <a:ext cx="296910" cy="296910"/>
          </a:xfrm>
          <a:prstGeom prst="ellipse">
            <a:avLst/>
          </a:prstGeom>
          <a:solidFill>
            <a:srgbClr val="B0CD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8" name="타원 37"/>
          <p:cNvSpPr/>
          <p:nvPr/>
        </p:nvSpPr>
        <p:spPr>
          <a:xfrm>
            <a:off x="4497772" y="914310"/>
            <a:ext cx="148455" cy="148455"/>
          </a:xfrm>
          <a:prstGeom prst="ellipse">
            <a:avLst/>
          </a:prstGeom>
          <a:solidFill>
            <a:srgbClr val="749B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4A7DBA"/>
              </a:solidFill>
            </a:endParaRPr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45F2AEDE-4457-4DC6-9674-389DB5B6966A}"/>
              </a:ext>
            </a:extLst>
          </p:cNvPr>
          <p:cNvSpPr/>
          <p:nvPr/>
        </p:nvSpPr>
        <p:spPr>
          <a:xfrm>
            <a:off x="5132161" y="2432058"/>
            <a:ext cx="3240360" cy="169277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400" b="1" dirty="0">
                <a:solidFill>
                  <a:srgbClr val="4A7DBA"/>
                </a:solidFill>
                <a:latin typeface="+mn-ea"/>
              </a:rPr>
              <a:t>01</a:t>
            </a:r>
            <a:r>
              <a:rPr lang="en-US" altLang="ko-KR" sz="800" b="1" dirty="0">
                <a:solidFill>
                  <a:srgbClr val="4A7DBA"/>
                </a:solidFill>
                <a:latin typeface="+mn-ea"/>
              </a:rPr>
              <a:t>   </a:t>
            </a:r>
            <a:r>
              <a:rPr lang="ko-KR" altLang="en-US" sz="1400" b="1" dirty="0">
                <a:solidFill>
                  <a:srgbClr val="4A7DBA"/>
                </a:solidFill>
                <a:latin typeface="+mn-ea"/>
              </a:rPr>
              <a:t>수강 신청 일정 및 기준</a:t>
            </a:r>
            <a:r>
              <a:rPr lang="en-US" altLang="ko-KR" sz="800" b="1" dirty="0">
                <a:solidFill>
                  <a:srgbClr val="4A7DBA"/>
                </a:solidFill>
                <a:latin typeface="+mn-ea"/>
              </a:rPr>
              <a:t>     </a:t>
            </a:r>
          </a:p>
          <a:p>
            <a:endParaRPr lang="en-US" altLang="ko-KR" sz="800" b="1" dirty="0">
              <a:solidFill>
                <a:srgbClr val="4A7DBA"/>
              </a:solidFill>
              <a:latin typeface="+mn-ea"/>
            </a:endParaRPr>
          </a:p>
          <a:p>
            <a:endParaRPr lang="en-US" altLang="ko-KR" sz="800" b="1" dirty="0">
              <a:solidFill>
                <a:srgbClr val="4A7DBA"/>
              </a:solidFill>
              <a:latin typeface="+mn-ea"/>
            </a:endParaRPr>
          </a:p>
          <a:p>
            <a:r>
              <a:rPr lang="en-US" altLang="ko-KR" sz="1400" b="1" dirty="0">
                <a:solidFill>
                  <a:srgbClr val="4A7DBA"/>
                </a:solidFill>
                <a:latin typeface="+mn-ea"/>
              </a:rPr>
              <a:t>02  </a:t>
            </a:r>
            <a:r>
              <a:rPr lang="ko-KR" altLang="en-US" sz="1400" b="1" dirty="0">
                <a:solidFill>
                  <a:srgbClr val="4A7DBA"/>
                </a:solidFill>
                <a:latin typeface="+mn-ea"/>
              </a:rPr>
              <a:t>수강 신청 전 체크 사항 </a:t>
            </a:r>
            <a:endParaRPr lang="en-US" altLang="ko-KR" sz="800" b="1" dirty="0">
              <a:solidFill>
                <a:srgbClr val="4A7DBA"/>
              </a:solidFill>
              <a:latin typeface="+mn-ea"/>
            </a:endParaRPr>
          </a:p>
          <a:p>
            <a:endParaRPr lang="en-US" altLang="ko-KR" sz="800" b="1" dirty="0">
              <a:solidFill>
                <a:srgbClr val="4A7DBA"/>
              </a:solidFill>
              <a:latin typeface="+mn-ea"/>
            </a:endParaRPr>
          </a:p>
          <a:p>
            <a:endParaRPr lang="en-US" altLang="ko-KR" sz="800" b="1" dirty="0">
              <a:solidFill>
                <a:srgbClr val="4A7DBA"/>
              </a:solidFill>
              <a:latin typeface="+mn-ea"/>
            </a:endParaRPr>
          </a:p>
          <a:p>
            <a:r>
              <a:rPr lang="en-US" altLang="ko-KR" sz="1400" b="1" dirty="0">
                <a:solidFill>
                  <a:srgbClr val="4A7DBA"/>
                </a:solidFill>
                <a:latin typeface="+mn-ea"/>
              </a:rPr>
              <a:t>03  </a:t>
            </a:r>
            <a:r>
              <a:rPr lang="ko-KR" altLang="en-US" sz="1400" b="1" dirty="0">
                <a:solidFill>
                  <a:srgbClr val="4A7DBA"/>
                </a:solidFill>
                <a:latin typeface="+mn-ea"/>
              </a:rPr>
              <a:t>수강 신청 시스템 사용 안내</a:t>
            </a:r>
            <a:r>
              <a:rPr lang="en-US" altLang="ko-KR" sz="1400" b="1" dirty="0">
                <a:solidFill>
                  <a:srgbClr val="4A7DBA"/>
                </a:solidFill>
                <a:latin typeface="+mn-ea"/>
              </a:rPr>
              <a:t> </a:t>
            </a:r>
            <a:endParaRPr lang="en-US" altLang="ko-KR" sz="800" b="1" dirty="0">
              <a:solidFill>
                <a:srgbClr val="4A7DBA"/>
              </a:solidFill>
              <a:latin typeface="+mn-ea"/>
            </a:endParaRPr>
          </a:p>
          <a:p>
            <a:endParaRPr lang="en-US" altLang="ko-KR" sz="800" b="1" dirty="0">
              <a:solidFill>
                <a:srgbClr val="4A7DBA"/>
              </a:solidFill>
              <a:latin typeface="+mn-ea"/>
            </a:endParaRPr>
          </a:p>
          <a:p>
            <a:endParaRPr lang="en-US" altLang="ko-KR" sz="800" b="1" dirty="0">
              <a:solidFill>
                <a:srgbClr val="4A7DBA"/>
              </a:solidFill>
              <a:latin typeface="+mn-ea"/>
            </a:endParaRPr>
          </a:p>
          <a:p>
            <a:r>
              <a:rPr lang="en-US" altLang="ko-KR" sz="1400" b="1" dirty="0">
                <a:solidFill>
                  <a:srgbClr val="4A7DBA"/>
                </a:solidFill>
                <a:latin typeface="+mn-ea"/>
              </a:rPr>
              <a:t>04  </a:t>
            </a:r>
            <a:r>
              <a:rPr lang="ko-KR" altLang="en-US" sz="1400" b="1" dirty="0" err="1">
                <a:solidFill>
                  <a:srgbClr val="4A7DBA"/>
                </a:solidFill>
                <a:latin typeface="+mn-ea"/>
              </a:rPr>
              <a:t>전자출결</a:t>
            </a:r>
            <a:r>
              <a:rPr lang="ko-KR" altLang="en-US" sz="1400" b="1" dirty="0">
                <a:solidFill>
                  <a:srgbClr val="4A7DBA"/>
                </a:solidFill>
                <a:latin typeface="+mn-ea"/>
              </a:rPr>
              <a:t> 시스템 안내</a:t>
            </a:r>
            <a:endParaRPr lang="en-US" altLang="ko-KR" sz="800" b="1" dirty="0">
              <a:solidFill>
                <a:srgbClr val="4A7DBA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8488511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467544" y="221908"/>
            <a:ext cx="3528392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수강신청 일정 및 기준</a:t>
            </a: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226159" y="627534"/>
            <a:ext cx="8666321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타원 28"/>
          <p:cNvSpPr/>
          <p:nvPr/>
        </p:nvSpPr>
        <p:spPr>
          <a:xfrm flipH="1" flipV="1">
            <a:off x="5530398" y="1851670"/>
            <a:ext cx="3159770" cy="3140932"/>
          </a:xfrm>
          <a:prstGeom prst="ellipse">
            <a:avLst/>
          </a:prstGeom>
          <a:solidFill>
            <a:schemeClr val="accent1">
              <a:lumMod val="40000"/>
              <a:lumOff val="60000"/>
              <a:alpha val="3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타원 29"/>
          <p:cNvSpPr/>
          <p:nvPr/>
        </p:nvSpPr>
        <p:spPr>
          <a:xfrm>
            <a:off x="209388" y="923957"/>
            <a:ext cx="1117539" cy="1117539"/>
          </a:xfrm>
          <a:prstGeom prst="ellipse">
            <a:avLst/>
          </a:prstGeom>
          <a:solidFill>
            <a:schemeClr val="tx2">
              <a:lumMod val="75000"/>
              <a:alpha val="3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타원 31"/>
          <p:cNvSpPr/>
          <p:nvPr/>
        </p:nvSpPr>
        <p:spPr>
          <a:xfrm>
            <a:off x="323528" y="887369"/>
            <a:ext cx="3888432" cy="3700605"/>
          </a:xfrm>
          <a:prstGeom prst="ellipse">
            <a:avLst/>
          </a:prstGeom>
          <a:solidFill>
            <a:srgbClr val="749BCA">
              <a:alpha val="2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타원 32"/>
          <p:cNvSpPr/>
          <p:nvPr/>
        </p:nvSpPr>
        <p:spPr>
          <a:xfrm>
            <a:off x="7970430" y="4001705"/>
            <a:ext cx="658277" cy="658277"/>
          </a:xfrm>
          <a:prstGeom prst="ellipse">
            <a:avLst/>
          </a:prstGeom>
          <a:solidFill>
            <a:srgbClr val="B0CD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타원 33"/>
          <p:cNvSpPr/>
          <p:nvPr/>
        </p:nvSpPr>
        <p:spPr>
          <a:xfrm>
            <a:off x="8748464" y="4011910"/>
            <a:ext cx="72008" cy="72008"/>
          </a:xfrm>
          <a:prstGeom prst="ellipse">
            <a:avLst/>
          </a:prstGeom>
          <a:solidFill>
            <a:schemeClr val="tx1">
              <a:lumMod val="75000"/>
              <a:lumOff val="25000"/>
              <a:alpha val="3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모서리가 둥근 직사각형 4"/>
          <p:cNvSpPr/>
          <p:nvPr/>
        </p:nvSpPr>
        <p:spPr>
          <a:xfrm>
            <a:off x="1138939" y="1031385"/>
            <a:ext cx="6840760" cy="3628597"/>
          </a:xfrm>
          <a:prstGeom prst="roundRect">
            <a:avLst/>
          </a:prstGeom>
          <a:solidFill>
            <a:schemeClr val="bg1"/>
          </a:solidFill>
          <a:ln>
            <a:solidFill>
              <a:schemeClr val="accent1">
                <a:shade val="50000"/>
                <a:alpha val="26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DB1BF58F-9FE2-4BBE-B1B9-729A35664205}"/>
              </a:ext>
            </a:extLst>
          </p:cNvPr>
          <p:cNvSpPr/>
          <p:nvPr/>
        </p:nvSpPr>
        <p:spPr>
          <a:xfrm>
            <a:off x="342171" y="692806"/>
            <a:ext cx="8424937" cy="8876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200" b="1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1) </a:t>
            </a:r>
            <a:r>
              <a:rPr lang="ko-KR" altLang="en-US" sz="1200" b="1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학번부여 및 조회</a:t>
            </a:r>
            <a:r>
              <a:rPr lang="en-US" altLang="ko-KR" sz="1200" b="1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2025. 3</a:t>
            </a:r>
            <a:r>
              <a:rPr lang="en-US" altLang="ko-KR" sz="1200" b="1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1.(</a:t>
            </a:r>
            <a:r>
              <a:rPr lang="ko-KR" altLang="en-US" sz="1200" b="1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토</a:t>
            </a:r>
            <a:r>
              <a:rPr lang="en-US" altLang="ko-KR" sz="1200" b="1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en-US" altLang="ko-KR" sz="1200" b="1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09:00~ / </a:t>
            </a:r>
            <a:r>
              <a:rPr lang="ko-KR" altLang="en-US" sz="1200" b="1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대학 홈페이지 </a:t>
            </a:r>
            <a:r>
              <a:rPr lang="ko-KR" altLang="en-US" sz="1200" b="1" dirty="0" err="1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메인화면</a:t>
            </a:r>
            <a:r>
              <a:rPr lang="ko-KR" altLang="en-US" sz="1200" b="1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1200" b="1" dirty="0">
              <a:solidFill>
                <a:srgbClr val="0070C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2) </a:t>
            </a:r>
            <a:r>
              <a:rPr lang="ko-KR" altLang="en-US" sz="1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수강신청 일정</a:t>
            </a:r>
            <a:r>
              <a:rPr lang="en-US" altLang="ko-KR" sz="1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2025. 3. 4.(</a:t>
            </a:r>
            <a:r>
              <a:rPr lang="ko-KR" altLang="en-US" sz="1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화</a:t>
            </a:r>
            <a:r>
              <a:rPr lang="en-US" altLang="ko-KR" sz="1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 10:00~3. 5.(</a:t>
            </a:r>
            <a:r>
              <a:rPr lang="ko-KR" altLang="en-US" sz="1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수</a:t>
            </a:r>
            <a:r>
              <a:rPr lang="en-US" altLang="ko-KR" sz="1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 23:59</a:t>
            </a:r>
          </a:p>
          <a:p>
            <a:pPr>
              <a:lnSpc>
                <a:spcPct val="150000"/>
              </a:lnSpc>
            </a:pPr>
            <a:r>
              <a:rPr lang="en-US" altLang="ko-KR" sz="1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3) </a:t>
            </a:r>
            <a:r>
              <a:rPr lang="ko-KR" altLang="en-US" sz="1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수강신청 기준학점</a:t>
            </a:r>
            <a:endParaRPr lang="en-US" altLang="ko-KR" sz="12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aphicFrame>
        <p:nvGraphicFramePr>
          <p:cNvPr id="12" name="표 11">
            <a:extLst>
              <a:ext uri="{FF2B5EF4-FFF2-40B4-BE49-F238E27FC236}">
                <a16:creationId xmlns:a16="http://schemas.microsoft.com/office/drawing/2014/main" id="{7B2E1F3C-A5EB-484F-B8FA-90A7B1FC19C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5796485"/>
              </p:ext>
            </p:extLst>
          </p:nvPr>
        </p:nvGraphicFramePr>
        <p:xfrm>
          <a:off x="380836" y="1580421"/>
          <a:ext cx="8090256" cy="3488770"/>
        </p:xfrm>
        <a:graphic>
          <a:graphicData uri="http://schemas.openxmlformats.org/drawingml/2006/table">
            <a:tbl>
              <a:tblPr/>
              <a:tblGrid>
                <a:gridCol w="5644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7308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4509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4509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0482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28765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chemeClr val="bg1"/>
                          </a:solidFill>
                          <a:effectLst/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계열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chemeClr val="bg1"/>
                          </a:solidFill>
                          <a:effectLst/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학부</a:t>
                      </a:r>
                      <a:r>
                        <a:rPr lang="en-US" altLang="ko-KR" sz="1200" kern="0" spc="0" dirty="0">
                          <a:solidFill>
                            <a:schemeClr val="bg1"/>
                          </a:solidFill>
                          <a:effectLst/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(</a:t>
                      </a:r>
                      <a:r>
                        <a:rPr lang="ko-KR" altLang="en-US" sz="1200" kern="0" spc="0" dirty="0">
                          <a:solidFill>
                            <a:schemeClr val="bg1"/>
                          </a:solidFill>
                          <a:effectLst/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과</a:t>
                      </a:r>
                      <a:r>
                        <a:rPr lang="en-US" altLang="ko-KR" sz="1200" kern="0" spc="0" dirty="0">
                          <a:solidFill>
                            <a:schemeClr val="bg1"/>
                          </a:solidFill>
                          <a:effectLst/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)</a:t>
                      </a:r>
                      <a:endParaRPr lang="ko-KR" altLang="en-US" sz="1200" kern="0" spc="0" dirty="0">
                        <a:solidFill>
                          <a:schemeClr val="bg1"/>
                        </a:solidFill>
                        <a:effectLst/>
                        <a:latin typeface="G마켓 산스 TTF Medium" panose="02000000000000000000" pitchFamily="2" charset="-127"/>
                        <a:ea typeface="G마켓 산스 TTF Medium" panose="02000000000000000000" pitchFamily="2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>
                          <a:solidFill>
                            <a:schemeClr val="bg1"/>
                          </a:solidFill>
                          <a:effectLst/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수강신청학점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chemeClr val="bg1"/>
                          </a:solidFill>
                          <a:effectLst/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계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969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>
                          <a:solidFill>
                            <a:schemeClr val="bg1"/>
                          </a:solidFill>
                          <a:effectLst/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1</a:t>
                      </a:r>
                      <a:r>
                        <a:rPr lang="ko-KR" altLang="en-US" sz="1200" kern="0" spc="0" dirty="0">
                          <a:solidFill>
                            <a:schemeClr val="bg1"/>
                          </a:solidFill>
                          <a:effectLst/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학기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>
                          <a:solidFill>
                            <a:schemeClr val="bg1"/>
                          </a:solidFill>
                          <a:effectLst/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3</a:t>
                      </a:r>
                      <a:r>
                        <a:rPr lang="ko-KR" altLang="en-US" sz="1200" kern="0" spc="0" dirty="0">
                          <a:solidFill>
                            <a:schemeClr val="bg1"/>
                          </a:solidFill>
                          <a:effectLst/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학기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24651">
                <a:tc rowSpan="2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인문</a:t>
                      </a:r>
                      <a:endParaRPr lang="en-US" altLang="ko-KR" sz="1100" kern="0" spc="0" dirty="0">
                        <a:solidFill>
                          <a:srgbClr val="000000"/>
                        </a:solidFill>
                        <a:effectLst/>
                        <a:latin typeface="G마켓 산스 TTF Medium" panose="02000000000000000000" pitchFamily="2" charset="-127"/>
                        <a:ea typeface="G마켓 산스 TTF Medium" panose="02000000000000000000" pitchFamily="2" charset="-127"/>
                      </a:endParaRPr>
                    </a:p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사회</a:t>
                      </a:r>
                    </a:p>
                  </a:txBody>
                  <a:tcPr marL="0" marR="0" marT="17907" marB="17907"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항공서비스학과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, 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경찰행정학과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, 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사회복지학과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, 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상담심리학과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, 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한국어교육학과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 </a:t>
                      </a:r>
                    </a:p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글로벌융합학부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(AI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빅데이터 전공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, IT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융합 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Business 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전공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, TESOL 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전공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), 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자율전공학부 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1</a:t>
                      </a:r>
                    </a:p>
                  </a:txBody>
                  <a:tcPr marL="64770" marR="64770" marT="0" marB="0"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15~16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15~16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31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969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미래융합학부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(</a:t>
                      </a:r>
                      <a:r>
                        <a:rPr lang="ko-KR" altLang="en-US" sz="1100" kern="0" spc="0" dirty="0" err="1">
                          <a:solidFill>
                            <a:srgbClr val="000000"/>
                          </a:solidFill>
                          <a:effectLst/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성인학습자전담과정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)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 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-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 마음교육학과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, 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사회복지상담학과</a:t>
                      </a:r>
                      <a:endParaRPr lang="en-US" altLang="ko-KR" sz="1100" kern="0" spc="0" dirty="0">
                        <a:solidFill>
                          <a:srgbClr val="000000"/>
                        </a:solidFill>
                        <a:effectLst/>
                        <a:latin typeface="G마켓 산스 TTF Medium" panose="02000000000000000000" pitchFamily="2" charset="-127"/>
                        <a:ea typeface="G마켓 산스 TTF Medium" panose="02000000000000000000" pitchFamily="2" charset="-127"/>
                      </a:endParaRPr>
                    </a:p>
                  </a:txBody>
                  <a:tcPr marL="64770" marR="64770" marT="0" marB="0"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13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13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26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17530320"/>
                  </a:ext>
                </a:extLst>
              </a:tr>
              <a:tr h="473379">
                <a:tc rowSpan="3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자연</a:t>
                      </a:r>
                      <a:endParaRPr lang="en-US" altLang="ko-KR" sz="1100" kern="0" spc="0" dirty="0">
                        <a:solidFill>
                          <a:srgbClr val="000000"/>
                        </a:solidFill>
                        <a:effectLst/>
                        <a:latin typeface="G마켓 산스 TTF Medium" panose="02000000000000000000" pitchFamily="2" charset="-127"/>
                        <a:ea typeface="G마켓 산스 TTF Medium" panose="02000000000000000000" pitchFamily="2" charset="-127"/>
                      </a:endParaRPr>
                    </a:p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과학</a:t>
                      </a:r>
                    </a:p>
                  </a:txBody>
                  <a:tcPr marL="0" marR="0" marT="17907" marB="17907"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보건행정학과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, </a:t>
                      </a:r>
                      <a:r>
                        <a:rPr lang="ko-KR" altLang="en-US" sz="1100" kern="0" spc="0" dirty="0" err="1">
                          <a:solidFill>
                            <a:srgbClr val="000000"/>
                          </a:solidFill>
                          <a:effectLst/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식품콘텐츠학과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, 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반려동물보건학과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, AI</a:t>
                      </a:r>
                      <a:r>
                        <a:rPr lang="ko-KR" altLang="en-US" sz="1100" kern="0" spc="0" dirty="0" err="1">
                          <a:solidFill>
                            <a:srgbClr val="000000"/>
                          </a:solidFill>
                          <a:effectLst/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미디어콘텐츠학과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, 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미용과학부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(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미용전공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, 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화장품전공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), 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자율전공학부 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2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G마켓 산스 TTF Medium" panose="02000000000000000000" pitchFamily="2" charset="-127"/>
                        <a:ea typeface="G마켓 산스 TTF Medium" panose="02000000000000000000" pitchFamily="2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15~16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15~16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31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3829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미래융합학부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(</a:t>
                      </a:r>
                      <a:r>
                        <a:rPr lang="ko-KR" altLang="en-US" sz="1100" kern="0" spc="0" dirty="0" err="1">
                          <a:solidFill>
                            <a:srgbClr val="000000"/>
                          </a:solidFill>
                          <a:effectLst/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성인학습자전담과정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) - 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언어재활심리학과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200" dirty="0"/>
                        <a:t>14</a:t>
                      </a:r>
                      <a:endParaRPr lang="ko-KR" altLang="en-US" sz="1200" dirty="0"/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200" dirty="0"/>
                        <a:t>14</a:t>
                      </a:r>
                      <a:endParaRPr lang="ko-KR" altLang="en-US" sz="1200" dirty="0"/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200" dirty="0"/>
                        <a:t>28</a:t>
                      </a:r>
                      <a:endParaRPr lang="ko-KR" altLang="en-US" sz="1200" dirty="0"/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28025264"/>
                  </a:ext>
                </a:extLst>
              </a:tr>
              <a:tr h="26969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미래융합학부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(</a:t>
                      </a:r>
                      <a:r>
                        <a:rPr lang="ko-KR" altLang="en-US" sz="1100" kern="0" spc="0" dirty="0" err="1">
                          <a:solidFill>
                            <a:srgbClr val="000000"/>
                          </a:solidFill>
                          <a:effectLst/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성인학습자전담과정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) – 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영양식품학과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, </a:t>
                      </a:r>
                      <a:r>
                        <a:rPr lang="ko-KR" altLang="en-US" sz="1100" kern="0" spc="0" dirty="0" err="1">
                          <a:solidFill>
                            <a:srgbClr val="000000"/>
                          </a:solidFill>
                          <a:effectLst/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뷰티산업학과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G마켓 산스 TTF Medium" panose="02000000000000000000" pitchFamily="2" charset="-127"/>
                        <a:ea typeface="G마켓 산스 TTF Medium" panose="02000000000000000000" pitchFamily="2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13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13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26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30724701"/>
                  </a:ext>
                </a:extLst>
              </a:tr>
              <a:tr h="269697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예체능</a:t>
                      </a:r>
                    </a:p>
                  </a:txBody>
                  <a:tcPr marL="0" marR="0" marT="17907" marB="17907"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실내건축디자인학과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, </a:t>
                      </a:r>
                      <a:r>
                        <a:rPr lang="ko-KR" altLang="en-US" sz="1100" kern="0" spc="0" dirty="0" err="1">
                          <a:solidFill>
                            <a:srgbClr val="000000"/>
                          </a:solidFill>
                          <a:effectLst/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스포츠학과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G마켓 산스 TTF Medium" panose="02000000000000000000" pitchFamily="2" charset="-127"/>
                        <a:ea typeface="G마켓 산스 TTF Medium" panose="02000000000000000000" pitchFamily="2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15~16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15~16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31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8647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사범계열</a:t>
                      </a:r>
                    </a:p>
                  </a:txBody>
                  <a:tcPr marL="0" marR="0" marT="17907" marB="17907"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유아교육과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, 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초등특수교육과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17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17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34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48647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보건계열</a:t>
                      </a:r>
                    </a:p>
                  </a:txBody>
                  <a:tcPr marL="0" marR="0" marT="17907" marB="17907"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간호학과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, 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물리치료학과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, </a:t>
                      </a:r>
                      <a:r>
                        <a:rPr lang="ko-KR" altLang="en-US" sz="1100" kern="0" spc="0" dirty="0" err="1">
                          <a:solidFill>
                            <a:srgbClr val="000000"/>
                          </a:solidFill>
                          <a:effectLst/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치위생학과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G마켓 산스 TTF Medium" panose="02000000000000000000" pitchFamily="2" charset="-127"/>
                        <a:ea typeface="G마켓 산스 TTF Medium" panose="02000000000000000000" pitchFamily="2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17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17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34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380940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467544" y="221908"/>
            <a:ext cx="3528392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ko-KR" altLang="en-US" sz="2000" b="1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수강 신청 전 체크사항</a:t>
            </a: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226159" y="627534"/>
            <a:ext cx="8666321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타원 28"/>
          <p:cNvSpPr/>
          <p:nvPr/>
        </p:nvSpPr>
        <p:spPr>
          <a:xfrm flipH="1" flipV="1">
            <a:off x="5530398" y="1851670"/>
            <a:ext cx="3159770" cy="3140932"/>
          </a:xfrm>
          <a:prstGeom prst="ellipse">
            <a:avLst/>
          </a:prstGeom>
          <a:solidFill>
            <a:schemeClr val="accent1">
              <a:lumMod val="40000"/>
              <a:lumOff val="60000"/>
              <a:alpha val="3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타원 29"/>
          <p:cNvSpPr/>
          <p:nvPr/>
        </p:nvSpPr>
        <p:spPr>
          <a:xfrm>
            <a:off x="209388" y="923957"/>
            <a:ext cx="1117539" cy="1117539"/>
          </a:xfrm>
          <a:prstGeom prst="ellipse">
            <a:avLst/>
          </a:prstGeom>
          <a:solidFill>
            <a:schemeClr val="tx2">
              <a:lumMod val="75000"/>
              <a:alpha val="3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타원 31"/>
          <p:cNvSpPr/>
          <p:nvPr/>
        </p:nvSpPr>
        <p:spPr>
          <a:xfrm>
            <a:off x="323528" y="887369"/>
            <a:ext cx="3888432" cy="3700605"/>
          </a:xfrm>
          <a:prstGeom prst="ellipse">
            <a:avLst/>
          </a:prstGeom>
          <a:solidFill>
            <a:srgbClr val="749BCA">
              <a:alpha val="2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타원 32"/>
          <p:cNvSpPr/>
          <p:nvPr/>
        </p:nvSpPr>
        <p:spPr>
          <a:xfrm>
            <a:off x="7970430" y="4001705"/>
            <a:ext cx="658277" cy="658277"/>
          </a:xfrm>
          <a:prstGeom prst="ellipse">
            <a:avLst/>
          </a:prstGeom>
          <a:solidFill>
            <a:srgbClr val="B0CD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타원 33"/>
          <p:cNvSpPr/>
          <p:nvPr/>
        </p:nvSpPr>
        <p:spPr>
          <a:xfrm>
            <a:off x="8748464" y="4011910"/>
            <a:ext cx="72008" cy="72008"/>
          </a:xfrm>
          <a:prstGeom prst="ellipse">
            <a:avLst/>
          </a:prstGeom>
          <a:solidFill>
            <a:schemeClr val="tx1">
              <a:lumMod val="75000"/>
              <a:lumOff val="25000"/>
              <a:alpha val="3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모서리가 둥근 직사각형 4"/>
          <p:cNvSpPr/>
          <p:nvPr/>
        </p:nvSpPr>
        <p:spPr>
          <a:xfrm>
            <a:off x="323528" y="923957"/>
            <a:ext cx="8496944" cy="3923851"/>
          </a:xfrm>
          <a:prstGeom prst="roundRect">
            <a:avLst>
              <a:gd name="adj" fmla="val 3169"/>
            </a:avLst>
          </a:prstGeom>
          <a:solidFill>
            <a:schemeClr val="bg1">
              <a:alpha val="62000"/>
            </a:schemeClr>
          </a:solidFill>
          <a:ln>
            <a:solidFill>
              <a:srgbClr val="E1E9F3">
                <a:alpha val="26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E0B5AB6C-4BD7-4EDC-B83D-C2F8DAC6EABA}"/>
              </a:ext>
            </a:extLst>
          </p:cNvPr>
          <p:cNvSpPr/>
          <p:nvPr/>
        </p:nvSpPr>
        <p:spPr>
          <a:xfrm>
            <a:off x="494576" y="1099646"/>
            <a:ext cx="842493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600" b="1">
                <a:latin typeface="맑은 고딕" panose="020B0503020000020004" pitchFamily="50" charset="-127"/>
                <a:ea typeface="맑은 고딕" panose="020B0503020000020004" pitchFamily="50" charset="-127"/>
              </a:rPr>
              <a:t>※ </a:t>
            </a:r>
            <a:r>
              <a:rPr lang="ko-KR" altLang="en-US" sz="1600" b="1">
                <a:latin typeface="맑은 고딕" panose="020B0503020000020004" pitchFamily="50" charset="-127"/>
                <a:ea typeface="맑은 고딕" panose="020B0503020000020004" pitchFamily="50" charset="-127"/>
              </a:rPr>
              <a:t>대학생활 안내 책자 참고</a:t>
            </a:r>
            <a:endParaRPr lang="en-US" altLang="ko-KR" sz="1600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endParaRPr lang="en-US" altLang="ko-KR" sz="1600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600" b="1">
                <a:latin typeface="맑은 고딕" panose="020B0503020000020004" pitchFamily="50" charset="-127"/>
                <a:ea typeface="맑은 고딕" panose="020B0503020000020004" pitchFamily="50" charset="-127"/>
              </a:rPr>
              <a:t>□ 수강신청 학점</a:t>
            </a:r>
            <a:endParaRPr lang="en-US" altLang="ko-KR" sz="1600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endParaRPr lang="en-US" altLang="ko-KR" sz="1600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600" b="1">
                <a:latin typeface="맑은 고딕" panose="020B0503020000020004" pitchFamily="50" charset="-127"/>
              </a:rPr>
              <a:t>□ 계열별 </a:t>
            </a:r>
            <a:r>
              <a:rPr lang="en-US" altLang="ko-KR" sz="1600" b="1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600" b="1">
                <a:latin typeface="맑은 고딕" panose="020B0503020000020004" pitchFamily="50" charset="-127"/>
                <a:ea typeface="맑은 고딕" panose="020B0503020000020004" pitchFamily="50" charset="-127"/>
              </a:rPr>
              <a:t>학과별</a:t>
            </a:r>
            <a:r>
              <a:rPr lang="en-US" altLang="ko-KR" sz="1600" b="1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600" b="1">
                <a:latin typeface="맑은 고딕" panose="020B0503020000020004" pitchFamily="50" charset="-127"/>
                <a:ea typeface="맑은 고딕" panose="020B0503020000020004" pitchFamily="50" charset="-127"/>
              </a:rPr>
              <a:t> 졸업 이수 학점 </a:t>
            </a:r>
            <a:endParaRPr lang="en-US" altLang="ko-KR" sz="1600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endParaRPr lang="en-US" altLang="ko-KR" sz="1600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600" b="1">
                <a:latin typeface="맑은 고딕" panose="020B0503020000020004" pitchFamily="50" charset="-127"/>
                <a:ea typeface="맑은 고딕" panose="020B0503020000020004" pitchFamily="50" charset="-127"/>
              </a:rPr>
              <a:t>□ 학과별 전공과목 최수 이수 학점</a:t>
            </a:r>
            <a:endParaRPr lang="en-US" altLang="ko-KR" sz="1600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endParaRPr lang="en-US" altLang="ko-KR" sz="1600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600" b="1">
                <a:latin typeface="맑은 고딕" panose="020B0503020000020004" pitchFamily="50" charset="-127"/>
              </a:rPr>
              <a:t>□ 수강신청 방법</a:t>
            </a:r>
            <a:endParaRPr lang="en-US" altLang="ko-KR" sz="16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630D6FD7-6E2A-4F5A-93AC-D98254657B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959011"/>
            <a:ext cx="3161430" cy="39238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671775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467544" y="221908"/>
            <a:ext cx="3528392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ko-KR" altLang="en-US" sz="2000" b="1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수강신청시스템 사용 안내</a:t>
            </a:r>
            <a:r>
              <a:rPr lang="en-US" altLang="ko-KR" sz="2000" b="1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(1)</a:t>
            </a: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226159" y="627534"/>
            <a:ext cx="8666321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타원 28"/>
          <p:cNvSpPr/>
          <p:nvPr/>
        </p:nvSpPr>
        <p:spPr>
          <a:xfrm flipH="1" flipV="1">
            <a:off x="5530398" y="1851670"/>
            <a:ext cx="3159770" cy="3140932"/>
          </a:xfrm>
          <a:prstGeom prst="ellipse">
            <a:avLst/>
          </a:prstGeom>
          <a:solidFill>
            <a:schemeClr val="accent1">
              <a:lumMod val="40000"/>
              <a:lumOff val="60000"/>
              <a:alpha val="3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타원 29"/>
          <p:cNvSpPr/>
          <p:nvPr/>
        </p:nvSpPr>
        <p:spPr>
          <a:xfrm>
            <a:off x="209388" y="923957"/>
            <a:ext cx="1117539" cy="1117539"/>
          </a:xfrm>
          <a:prstGeom prst="ellipse">
            <a:avLst/>
          </a:prstGeom>
          <a:solidFill>
            <a:schemeClr val="tx2">
              <a:lumMod val="75000"/>
              <a:alpha val="3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타원 31"/>
          <p:cNvSpPr/>
          <p:nvPr/>
        </p:nvSpPr>
        <p:spPr>
          <a:xfrm>
            <a:off x="323528" y="887369"/>
            <a:ext cx="3888432" cy="3700605"/>
          </a:xfrm>
          <a:prstGeom prst="ellipse">
            <a:avLst/>
          </a:prstGeom>
          <a:solidFill>
            <a:srgbClr val="749BCA">
              <a:alpha val="2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타원 32"/>
          <p:cNvSpPr/>
          <p:nvPr/>
        </p:nvSpPr>
        <p:spPr>
          <a:xfrm>
            <a:off x="7970430" y="4001705"/>
            <a:ext cx="658277" cy="658277"/>
          </a:xfrm>
          <a:prstGeom prst="ellipse">
            <a:avLst/>
          </a:prstGeom>
          <a:solidFill>
            <a:srgbClr val="B0CD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타원 33"/>
          <p:cNvSpPr/>
          <p:nvPr/>
        </p:nvSpPr>
        <p:spPr>
          <a:xfrm>
            <a:off x="8748464" y="4011910"/>
            <a:ext cx="72008" cy="72008"/>
          </a:xfrm>
          <a:prstGeom prst="ellipse">
            <a:avLst/>
          </a:prstGeom>
          <a:solidFill>
            <a:schemeClr val="tx1">
              <a:lumMod val="75000"/>
              <a:lumOff val="25000"/>
              <a:alpha val="3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모서리가 둥근 직사각형 4"/>
          <p:cNvSpPr/>
          <p:nvPr/>
        </p:nvSpPr>
        <p:spPr>
          <a:xfrm>
            <a:off x="323528" y="923957"/>
            <a:ext cx="8496944" cy="3923851"/>
          </a:xfrm>
          <a:prstGeom prst="roundRect">
            <a:avLst>
              <a:gd name="adj" fmla="val 3169"/>
            </a:avLst>
          </a:prstGeom>
          <a:solidFill>
            <a:schemeClr val="bg1">
              <a:alpha val="62000"/>
            </a:schemeClr>
          </a:solidFill>
          <a:ln>
            <a:solidFill>
              <a:srgbClr val="E1E9F3">
                <a:alpha val="26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E0B5AB6C-4BD7-4EDC-B83D-C2F8DAC6EABA}"/>
              </a:ext>
            </a:extLst>
          </p:cNvPr>
          <p:cNvSpPr/>
          <p:nvPr/>
        </p:nvSpPr>
        <p:spPr>
          <a:xfrm>
            <a:off x="323529" y="899998"/>
            <a:ext cx="84249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indent="-228600">
              <a:lnSpc>
                <a:spcPct val="150000"/>
              </a:lnSpc>
              <a:buAutoNum type="arabicParenR"/>
            </a:pPr>
            <a:r>
              <a:rPr lang="ko-KR" altLang="en-US" sz="1200" b="1">
                <a:latin typeface="맑은 고딕" panose="020B0503020000020004" pitchFamily="50" charset="-127"/>
                <a:ea typeface="맑은 고딕" panose="020B0503020000020004" pitchFamily="50" charset="-127"/>
              </a:rPr>
              <a:t>수강신청 사이트</a:t>
            </a:r>
            <a:r>
              <a:rPr lang="en-US" altLang="ko-KR" sz="1200" b="1">
                <a:latin typeface="맑은 고딕" panose="020B0503020000020004" pitchFamily="50" charset="-127"/>
                <a:ea typeface="맑은 고딕" panose="020B0503020000020004" pitchFamily="50" charset="-127"/>
              </a:rPr>
              <a:t>: sugang.kwu.ac.kr</a:t>
            </a:r>
          </a:p>
          <a:p>
            <a:pPr>
              <a:lnSpc>
                <a:spcPct val="150000"/>
              </a:lnSpc>
            </a:pPr>
            <a:endParaRPr lang="en-US" altLang="ko-KR" sz="1200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28600" indent="-228600">
              <a:lnSpc>
                <a:spcPct val="150000"/>
              </a:lnSpc>
              <a:buAutoNum type="arabicParenR"/>
            </a:pPr>
            <a:endParaRPr lang="en-US" altLang="ko-KR" sz="1200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endParaRPr lang="en-US" altLang="ko-KR" sz="12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11" name="그룹 10"/>
          <p:cNvGrpSpPr/>
          <p:nvPr/>
        </p:nvGrpSpPr>
        <p:grpSpPr>
          <a:xfrm>
            <a:off x="498376" y="1275606"/>
            <a:ext cx="7818040" cy="3572202"/>
            <a:chOff x="1760402" y="2475243"/>
            <a:chExt cx="14105534" cy="7375141"/>
          </a:xfrm>
        </p:grpSpPr>
        <p:pic>
          <p:nvPicPr>
            <p:cNvPr id="12" name="그림 11"/>
            <p:cNvPicPr>
              <a:picLocks noChangeAspect="1"/>
            </p:cNvPicPr>
            <p:nvPr/>
          </p:nvPicPr>
          <p:blipFill rotWithShape="1">
            <a:blip r:embed="rId2"/>
            <a:srcRect l="2917" t="11481" r="52455" b="5556"/>
            <a:stretch/>
          </p:blipFill>
          <p:spPr>
            <a:xfrm>
              <a:off x="1760402" y="2475243"/>
              <a:ext cx="14105534" cy="7375141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sp>
          <p:nvSpPr>
            <p:cNvPr id="13" name="직사각형 12"/>
            <p:cNvSpPr/>
            <p:nvPr/>
          </p:nvSpPr>
          <p:spPr>
            <a:xfrm>
              <a:off x="3505200" y="3233903"/>
              <a:ext cx="6629400" cy="6449028"/>
            </a:xfrm>
            <a:prstGeom prst="rect">
              <a:avLst/>
            </a:prstGeom>
            <a:noFill/>
            <a:ln w="38100"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500"/>
            </a:p>
          </p:txBody>
        </p:sp>
        <p:sp>
          <p:nvSpPr>
            <p:cNvPr id="14" name="직사각형 13"/>
            <p:cNvSpPr/>
            <p:nvPr/>
          </p:nvSpPr>
          <p:spPr>
            <a:xfrm>
              <a:off x="10235342" y="3233903"/>
              <a:ext cx="4090258" cy="3890797"/>
            </a:xfrm>
            <a:prstGeom prst="rect">
              <a:avLst/>
            </a:prstGeom>
            <a:noFill/>
            <a:ln w="38100"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500"/>
            </a:p>
          </p:txBody>
        </p:sp>
        <p:sp>
          <p:nvSpPr>
            <p:cNvPr id="15" name="직사각형 14"/>
            <p:cNvSpPr/>
            <p:nvPr/>
          </p:nvSpPr>
          <p:spPr>
            <a:xfrm>
              <a:off x="10235342" y="7505700"/>
              <a:ext cx="4090258" cy="809073"/>
            </a:xfrm>
            <a:prstGeom prst="rect">
              <a:avLst/>
            </a:prstGeom>
            <a:noFill/>
            <a:ln w="38100"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500"/>
            </a:p>
          </p:txBody>
        </p:sp>
        <p:sp>
          <p:nvSpPr>
            <p:cNvPr id="16" name="타원 15"/>
            <p:cNvSpPr/>
            <p:nvPr/>
          </p:nvSpPr>
          <p:spPr>
            <a:xfrm>
              <a:off x="3399365" y="3009766"/>
              <a:ext cx="457200" cy="448271"/>
            </a:xfrm>
            <a:prstGeom prst="ellips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50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1</a:t>
              </a:r>
              <a:endParaRPr lang="ko-KR" altLang="en-US" sz="1500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17" name="타원 16"/>
            <p:cNvSpPr/>
            <p:nvPr/>
          </p:nvSpPr>
          <p:spPr>
            <a:xfrm>
              <a:off x="14097000" y="3009766"/>
              <a:ext cx="457200" cy="448271"/>
            </a:xfrm>
            <a:prstGeom prst="ellips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50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2</a:t>
              </a:r>
              <a:endParaRPr lang="ko-KR" altLang="en-US" sz="1500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18" name="타원 17"/>
            <p:cNvSpPr/>
            <p:nvPr/>
          </p:nvSpPr>
          <p:spPr>
            <a:xfrm>
              <a:off x="14097000" y="7297970"/>
              <a:ext cx="457200" cy="448271"/>
            </a:xfrm>
            <a:prstGeom prst="ellips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50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3</a:t>
              </a:r>
              <a:endParaRPr lang="ko-KR" altLang="en-US" sz="1500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284334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467544" y="221908"/>
            <a:ext cx="3528392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ko-KR" altLang="en-US" sz="2000" b="1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수강신청시스템 사용 안내</a:t>
            </a:r>
            <a:r>
              <a:rPr lang="en-US" altLang="ko-KR" sz="2000" b="1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(2)</a:t>
            </a: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226159" y="627534"/>
            <a:ext cx="8666321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타원 28"/>
          <p:cNvSpPr/>
          <p:nvPr/>
        </p:nvSpPr>
        <p:spPr>
          <a:xfrm flipH="1" flipV="1">
            <a:off x="5530398" y="1851670"/>
            <a:ext cx="3159770" cy="3140932"/>
          </a:xfrm>
          <a:prstGeom prst="ellipse">
            <a:avLst/>
          </a:prstGeom>
          <a:solidFill>
            <a:schemeClr val="accent1">
              <a:lumMod val="40000"/>
              <a:lumOff val="60000"/>
              <a:alpha val="3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타원 29"/>
          <p:cNvSpPr/>
          <p:nvPr/>
        </p:nvSpPr>
        <p:spPr>
          <a:xfrm>
            <a:off x="209388" y="923957"/>
            <a:ext cx="1117539" cy="1117539"/>
          </a:xfrm>
          <a:prstGeom prst="ellipse">
            <a:avLst/>
          </a:prstGeom>
          <a:solidFill>
            <a:schemeClr val="tx2">
              <a:lumMod val="75000"/>
              <a:alpha val="3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타원 31"/>
          <p:cNvSpPr/>
          <p:nvPr/>
        </p:nvSpPr>
        <p:spPr>
          <a:xfrm>
            <a:off x="323528" y="887369"/>
            <a:ext cx="3888432" cy="3700605"/>
          </a:xfrm>
          <a:prstGeom prst="ellipse">
            <a:avLst/>
          </a:prstGeom>
          <a:solidFill>
            <a:srgbClr val="749BCA">
              <a:alpha val="2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타원 32"/>
          <p:cNvSpPr/>
          <p:nvPr/>
        </p:nvSpPr>
        <p:spPr>
          <a:xfrm>
            <a:off x="7970430" y="4001705"/>
            <a:ext cx="658277" cy="658277"/>
          </a:xfrm>
          <a:prstGeom prst="ellipse">
            <a:avLst/>
          </a:prstGeom>
          <a:solidFill>
            <a:srgbClr val="B0CD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타원 33"/>
          <p:cNvSpPr/>
          <p:nvPr/>
        </p:nvSpPr>
        <p:spPr>
          <a:xfrm>
            <a:off x="8748464" y="4011910"/>
            <a:ext cx="72008" cy="72008"/>
          </a:xfrm>
          <a:prstGeom prst="ellipse">
            <a:avLst/>
          </a:prstGeom>
          <a:solidFill>
            <a:schemeClr val="tx1">
              <a:lumMod val="75000"/>
              <a:lumOff val="25000"/>
              <a:alpha val="3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모서리가 둥근 직사각형 4"/>
          <p:cNvSpPr/>
          <p:nvPr/>
        </p:nvSpPr>
        <p:spPr>
          <a:xfrm>
            <a:off x="323528" y="923957"/>
            <a:ext cx="8496944" cy="3923851"/>
          </a:xfrm>
          <a:prstGeom prst="roundRect">
            <a:avLst>
              <a:gd name="adj" fmla="val 3169"/>
            </a:avLst>
          </a:prstGeom>
          <a:solidFill>
            <a:schemeClr val="bg1">
              <a:alpha val="62000"/>
            </a:schemeClr>
          </a:solidFill>
          <a:ln>
            <a:solidFill>
              <a:srgbClr val="E1E9F3">
                <a:alpha val="26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E0B5AB6C-4BD7-4EDC-B83D-C2F8DAC6EABA}"/>
              </a:ext>
            </a:extLst>
          </p:cNvPr>
          <p:cNvSpPr/>
          <p:nvPr/>
        </p:nvSpPr>
        <p:spPr>
          <a:xfrm>
            <a:off x="323529" y="899998"/>
            <a:ext cx="8424936" cy="3336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200" b="1">
                <a:latin typeface="맑은 고딕" panose="020B0503020000020004" pitchFamily="50" charset="-127"/>
                <a:ea typeface="맑은 고딕" panose="020B0503020000020004" pitchFamily="50" charset="-127"/>
              </a:rPr>
              <a:t>2) </a:t>
            </a:r>
            <a:r>
              <a:rPr lang="ko-KR" altLang="en-US" sz="1200" b="1">
                <a:latin typeface="맑은 고딕" panose="020B0503020000020004" pitchFamily="50" charset="-127"/>
                <a:ea typeface="맑은 고딕" panose="020B0503020000020004" pitchFamily="50" charset="-127"/>
              </a:rPr>
              <a:t>메인</a:t>
            </a:r>
            <a:r>
              <a:rPr lang="en-US" altLang="ko-KR" sz="1200" b="1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200" b="1">
                <a:latin typeface="맑은 고딕" panose="020B0503020000020004" pitchFamily="50" charset="-127"/>
                <a:ea typeface="맑은 고딕" panose="020B0503020000020004" pitchFamily="50" charset="-127"/>
              </a:rPr>
              <a:t>화면</a:t>
            </a:r>
            <a:endParaRPr lang="en-US" altLang="ko-KR" sz="12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19" name="그룹 18"/>
          <p:cNvGrpSpPr/>
          <p:nvPr/>
        </p:nvGrpSpPr>
        <p:grpSpPr>
          <a:xfrm>
            <a:off x="200344" y="1383886"/>
            <a:ext cx="8489824" cy="3276096"/>
            <a:chOff x="1285927" y="2428272"/>
            <a:chExt cx="14550099" cy="6231361"/>
          </a:xfrm>
        </p:grpSpPr>
        <p:pic>
          <p:nvPicPr>
            <p:cNvPr id="20" name="Object 26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671227" y="2503972"/>
              <a:ext cx="3754638" cy="6065085"/>
            </a:xfrm>
            <a:prstGeom prst="rect">
              <a:avLst/>
            </a:prstGeom>
            <a:ln w="57150">
              <a:solidFill>
                <a:schemeClr val="tx1"/>
              </a:solidFill>
            </a:ln>
          </p:spPr>
        </p:pic>
        <p:pic>
          <p:nvPicPr>
            <p:cNvPr id="21" name="그림 20"/>
            <p:cNvPicPr>
              <a:picLocks noChangeAspect="1"/>
            </p:cNvPicPr>
            <p:nvPr/>
          </p:nvPicPr>
          <p:blipFill rotWithShape="1">
            <a:blip r:embed="rId3"/>
            <a:srcRect t="10000" r="50833" b="20498"/>
            <a:stretch/>
          </p:blipFill>
          <p:spPr>
            <a:xfrm>
              <a:off x="1760402" y="2475242"/>
              <a:ext cx="14075624" cy="6070048"/>
            </a:xfrm>
            <a:prstGeom prst="rect">
              <a:avLst/>
            </a:prstGeom>
            <a:ln w="57150"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sp>
          <p:nvSpPr>
            <p:cNvPr id="22" name="직사각형 21"/>
            <p:cNvSpPr/>
            <p:nvPr/>
          </p:nvSpPr>
          <p:spPr>
            <a:xfrm>
              <a:off x="1676400" y="2428272"/>
              <a:ext cx="14114098" cy="550585"/>
            </a:xfrm>
            <a:prstGeom prst="rect">
              <a:avLst/>
            </a:prstGeom>
            <a:noFill/>
            <a:ln w="57150"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/>
            </a:p>
          </p:txBody>
        </p:sp>
        <p:sp>
          <p:nvSpPr>
            <p:cNvPr id="23" name="직사각형 22"/>
            <p:cNvSpPr/>
            <p:nvPr/>
          </p:nvSpPr>
          <p:spPr>
            <a:xfrm>
              <a:off x="1666640" y="3007416"/>
              <a:ext cx="827728" cy="4069644"/>
            </a:xfrm>
            <a:prstGeom prst="rect">
              <a:avLst/>
            </a:prstGeom>
            <a:noFill/>
            <a:ln w="57150"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/>
            </a:p>
          </p:txBody>
        </p:sp>
        <p:sp>
          <p:nvSpPr>
            <p:cNvPr id="24" name="직사각형 23"/>
            <p:cNvSpPr/>
            <p:nvPr/>
          </p:nvSpPr>
          <p:spPr>
            <a:xfrm>
              <a:off x="2607727" y="3066017"/>
              <a:ext cx="13162508" cy="5593616"/>
            </a:xfrm>
            <a:prstGeom prst="rect">
              <a:avLst/>
            </a:prstGeom>
            <a:noFill/>
            <a:ln w="57150"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/>
            </a:p>
          </p:txBody>
        </p:sp>
        <p:sp>
          <p:nvSpPr>
            <p:cNvPr id="25" name="타원 24"/>
            <p:cNvSpPr/>
            <p:nvPr/>
          </p:nvSpPr>
          <p:spPr>
            <a:xfrm>
              <a:off x="1285927" y="2452986"/>
              <a:ext cx="457200" cy="448270"/>
            </a:xfrm>
            <a:prstGeom prst="ellipse">
              <a:avLst/>
            </a:prstGeom>
            <a:solidFill>
              <a:srgbClr val="FF6600"/>
            </a:solidFill>
            <a:ln w="57150"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40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1</a:t>
              </a:r>
              <a:endParaRPr lang="ko-KR" altLang="en-US" sz="1400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26" name="타원 25"/>
            <p:cNvSpPr/>
            <p:nvPr/>
          </p:nvSpPr>
          <p:spPr>
            <a:xfrm>
              <a:off x="1471658" y="6871334"/>
              <a:ext cx="457200" cy="448271"/>
            </a:xfrm>
            <a:prstGeom prst="ellipse">
              <a:avLst/>
            </a:prstGeom>
            <a:solidFill>
              <a:srgbClr val="FF6600"/>
            </a:solidFill>
            <a:ln w="57150"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40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2</a:t>
              </a:r>
              <a:endParaRPr lang="ko-KR" altLang="en-US" sz="1400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27" name="타원 26"/>
            <p:cNvSpPr/>
            <p:nvPr/>
          </p:nvSpPr>
          <p:spPr>
            <a:xfrm>
              <a:off x="8980642" y="3233902"/>
              <a:ext cx="457200" cy="448271"/>
            </a:xfrm>
            <a:prstGeom prst="ellipse">
              <a:avLst/>
            </a:prstGeom>
            <a:solidFill>
              <a:srgbClr val="FF6600"/>
            </a:solidFill>
            <a:ln w="57150"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40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3</a:t>
              </a:r>
              <a:endParaRPr lang="ko-KR" altLang="en-US" sz="1400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28" name="직사각형 27"/>
            <p:cNvSpPr/>
            <p:nvPr/>
          </p:nvSpPr>
          <p:spPr>
            <a:xfrm>
              <a:off x="12649200" y="2602008"/>
              <a:ext cx="914400" cy="189164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/>
            </a:p>
          </p:txBody>
        </p:sp>
      </p:grpSp>
    </p:spTree>
    <p:extLst>
      <p:ext uri="{BB962C8B-B14F-4D97-AF65-F5344CB8AC3E}">
        <p14:creationId xmlns:p14="http://schemas.microsoft.com/office/powerpoint/2010/main" val="13838914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467544" y="221908"/>
            <a:ext cx="3528392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ko-KR" altLang="en-US" sz="2000" b="1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수강신청시스템 사용 안내</a:t>
            </a:r>
            <a:r>
              <a:rPr lang="en-US" altLang="ko-KR" sz="2000" b="1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(3)</a:t>
            </a: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226159" y="627534"/>
            <a:ext cx="8666321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타원 28"/>
          <p:cNvSpPr/>
          <p:nvPr/>
        </p:nvSpPr>
        <p:spPr>
          <a:xfrm flipH="1" flipV="1">
            <a:off x="5530398" y="1851670"/>
            <a:ext cx="3159770" cy="3140932"/>
          </a:xfrm>
          <a:prstGeom prst="ellipse">
            <a:avLst/>
          </a:prstGeom>
          <a:solidFill>
            <a:schemeClr val="accent1">
              <a:lumMod val="40000"/>
              <a:lumOff val="60000"/>
              <a:alpha val="3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타원 29"/>
          <p:cNvSpPr/>
          <p:nvPr/>
        </p:nvSpPr>
        <p:spPr>
          <a:xfrm>
            <a:off x="209388" y="923957"/>
            <a:ext cx="1117539" cy="1117539"/>
          </a:xfrm>
          <a:prstGeom prst="ellipse">
            <a:avLst/>
          </a:prstGeom>
          <a:solidFill>
            <a:schemeClr val="tx2">
              <a:lumMod val="75000"/>
              <a:alpha val="3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타원 31"/>
          <p:cNvSpPr/>
          <p:nvPr/>
        </p:nvSpPr>
        <p:spPr>
          <a:xfrm>
            <a:off x="323528" y="887369"/>
            <a:ext cx="3888432" cy="3700605"/>
          </a:xfrm>
          <a:prstGeom prst="ellipse">
            <a:avLst/>
          </a:prstGeom>
          <a:solidFill>
            <a:srgbClr val="749BCA">
              <a:alpha val="2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타원 32"/>
          <p:cNvSpPr/>
          <p:nvPr/>
        </p:nvSpPr>
        <p:spPr>
          <a:xfrm>
            <a:off x="7970430" y="4001705"/>
            <a:ext cx="658277" cy="658277"/>
          </a:xfrm>
          <a:prstGeom prst="ellipse">
            <a:avLst/>
          </a:prstGeom>
          <a:solidFill>
            <a:srgbClr val="B0CD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타원 33"/>
          <p:cNvSpPr/>
          <p:nvPr/>
        </p:nvSpPr>
        <p:spPr>
          <a:xfrm>
            <a:off x="8748464" y="4011910"/>
            <a:ext cx="72008" cy="72008"/>
          </a:xfrm>
          <a:prstGeom prst="ellipse">
            <a:avLst/>
          </a:prstGeom>
          <a:solidFill>
            <a:schemeClr val="tx1">
              <a:lumMod val="75000"/>
              <a:lumOff val="25000"/>
              <a:alpha val="3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모서리가 둥근 직사각형 4"/>
          <p:cNvSpPr/>
          <p:nvPr/>
        </p:nvSpPr>
        <p:spPr>
          <a:xfrm>
            <a:off x="323528" y="923957"/>
            <a:ext cx="8496944" cy="3923851"/>
          </a:xfrm>
          <a:prstGeom prst="roundRect">
            <a:avLst>
              <a:gd name="adj" fmla="val 3169"/>
            </a:avLst>
          </a:prstGeom>
          <a:solidFill>
            <a:schemeClr val="bg1">
              <a:alpha val="62000"/>
            </a:schemeClr>
          </a:solidFill>
          <a:ln>
            <a:solidFill>
              <a:srgbClr val="E1E9F3">
                <a:alpha val="26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E0B5AB6C-4BD7-4EDC-B83D-C2F8DAC6EABA}"/>
              </a:ext>
            </a:extLst>
          </p:cNvPr>
          <p:cNvSpPr/>
          <p:nvPr/>
        </p:nvSpPr>
        <p:spPr>
          <a:xfrm>
            <a:off x="323529" y="899998"/>
            <a:ext cx="84249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200" b="1">
                <a:latin typeface="맑은 고딕" panose="020B0503020000020004" pitchFamily="50" charset="-127"/>
                <a:ea typeface="맑은 고딕" panose="020B0503020000020004" pitchFamily="50" charset="-127"/>
              </a:rPr>
              <a:t>3) </a:t>
            </a:r>
            <a:r>
              <a:rPr lang="ko-KR" altLang="en-US" sz="1200" b="1">
                <a:latin typeface="맑은 고딕" panose="020B0503020000020004" pitchFamily="50" charset="-127"/>
                <a:ea typeface="맑은 고딕" panose="020B0503020000020004" pitchFamily="50" charset="-127"/>
              </a:rPr>
              <a:t>수강신청 방법</a:t>
            </a:r>
            <a:endParaRPr lang="en-US" altLang="ko-KR" sz="12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31" name="그룹 30"/>
          <p:cNvGrpSpPr/>
          <p:nvPr/>
        </p:nvGrpSpPr>
        <p:grpSpPr>
          <a:xfrm>
            <a:off x="665359" y="1344497"/>
            <a:ext cx="7963348" cy="3315486"/>
            <a:chOff x="1779451" y="2429509"/>
            <a:chExt cx="14125179" cy="7420873"/>
          </a:xfrm>
        </p:grpSpPr>
        <p:pic>
          <p:nvPicPr>
            <p:cNvPr id="35" name="Object 26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671227" y="2503972"/>
              <a:ext cx="3754638" cy="6065085"/>
            </a:xfrm>
            <a:prstGeom prst="rect">
              <a:avLst/>
            </a:prstGeom>
          </p:spPr>
        </p:pic>
        <p:pic>
          <p:nvPicPr>
            <p:cNvPr id="36" name="그림 35"/>
            <p:cNvPicPr>
              <a:picLocks noChangeAspect="1"/>
            </p:cNvPicPr>
            <p:nvPr/>
          </p:nvPicPr>
          <p:blipFill rotWithShape="1">
            <a:blip r:embed="rId3"/>
            <a:srcRect t="9038" r="50564" b="5037"/>
            <a:stretch/>
          </p:blipFill>
          <p:spPr>
            <a:xfrm>
              <a:off x="1779451" y="2429509"/>
              <a:ext cx="14125179" cy="7420873"/>
            </a:xfrm>
            <a:prstGeom prst="rect">
              <a:avLst/>
            </a:prstGeom>
          </p:spPr>
        </p:pic>
        <p:sp>
          <p:nvSpPr>
            <p:cNvPr id="37" name="직사각형 36"/>
            <p:cNvSpPr/>
            <p:nvPr/>
          </p:nvSpPr>
          <p:spPr>
            <a:xfrm>
              <a:off x="2627988" y="3009900"/>
              <a:ext cx="13162509" cy="422952"/>
            </a:xfrm>
            <a:prstGeom prst="rect">
              <a:avLst/>
            </a:prstGeom>
            <a:noFill/>
            <a:ln w="38100"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8" name="타원 37"/>
            <p:cNvSpPr/>
            <p:nvPr/>
          </p:nvSpPr>
          <p:spPr>
            <a:xfrm>
              <a:off x="11828004" y="2706324"/>
              <a:ext cx="457201" cy="564038"/>
            </a:xfrm>
            <a:prstGeom prst="ellips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10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1</a:t>
              </a:r>
              <a:endParaRPr lang="ko-KR" altLang="en-US" sz="1100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39" name="직사각형 38"/>
            <p:cNvSpPr/>
            <p:nvPr/>
          </p:nvSpPr>
          <p:spPr>
            <a:xfrm>
              <a:off x="12649200" y="2602008"/>
              <a:ext cx="914400" cy="18916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0" name="직사각형 39"/>
            <p:cNvSpPr/>
            <p:nvPr/>
          </p:nvSpPr>
          <p:spPr>
            <a:xfrm>
              <a:off x="2627987" y="3546421"/>
              <a:ext cx="13162509" cy="6169079"/>
            </a:xfrm>
            <a:prstGeom prst="rect">
              <a:avLst/>
            </a:prstGeom>
            <a:noFill/>
            <a:ln w="38100"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1" name="타원 40"/>
            <p:cNvSpPr/>
            <p:nvPr/>
          </p:nvSpPr>
          <p:spPr>
            <a:xfrm>
              <a:off x="15085216" y="3651580"/>
              <a:ext cx="457201" cy="564038"/>
            </a:xfrm>
            <a:prstGeom prst="ellips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10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2</a:t>
              </a:r>
              <a:endParaRPr lang="ko-KR" altLang="en-US" sz="1100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978754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467544" y="221908"/>
            <a:ext cx="3528392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ko-KR" altLang="en-US" sz="2000" b="1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수강신청시스템 사용 안내</a:t>
            </a:r>
            <a:r>
              <a:rPr lang="en-US" altLang="ko-KR" sz="2000" b="1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(4)</a:t>
            </a: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226159" y="627534"/>
            <a:ext cx="8666321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타원 28"/>
          <p:cNvSpPr/>
          <p:nvPr/>
        </p:nvSpPr>
        <p:spPr>
          <a:xfrm flipH="1" flipV="1">
            <a:off x="5530398" y="1851670"/>
            <a:ext cx="3159770" cy="3140932"/>
          </a:xfrm>
          <a:prstGeom prst="ellipse">
            <a:avLst/>
          </a:prstGeom>
          <a:solidFill>
            <a:schemeClr val="accent1">
              <a:lumMod val="40000"/>
              <a:lumOff val="60000"/>
              <a:alpha val="3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타원 29"/>
          <p:cNvSpPr/>
          <p:nvPr/>
        </p:nvSpPr>
        <p:spPr>
          <a:xfrm>
            <a:off x="209388" y="923957"/>
            <a:ext cx="1117539" cy="1117539"/>
          </a:xfrm>
          <a:prstGeom prst="ellipse">
            <a:avLst/>
          </a:prstGeom>
          <a:solidFill>
            <a:schemeClr val="tx2">
              <a:lumMod val="75000"/>
              <a:alpha val="3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타원 31"/>
          <p:cNvSpPr/>
          <p:nvPr/>
        </p:nvSpPr>
        <p:spPr>
          <a:xfrm>
            <a:off x="323528" y="887369"/>
            <a:ext cx="3888432" cy="3700605"/>
          </a:xfrm>
          <a:prstGeom prst="ellipse">
            <a:avLst/>
          </a:prstGeom>
          <a:solidFill>
            <a:srgbClr val="749BCA">
              <a:alpha val="2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타원 32"/>
          <p:cNvSpPr/>
          <p:nvPr/>
        </p:nvSpPr>
        <p:spPr>
          <a:xfrm>
            <a:off x="7970430" y="4001705"/>
            <a:ext cx="658277" cy="658277"/>
          </a:xfrm>
          <a:prstGeom prst="ellipse">
            <a:avLst/>
          </a:prstGeom>
          <a:solidFill>
            <a:srgbClr val="B0CD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타원 33"/>
          <p:cNvSpPr/>
          <p:nvPr/>
        </p:nvSpPr>
        <p:spPr>
          <a:xfrm>
            <a:off x="8748464" y="4011910"/>
            <a:ext cx="72008" cy="72008"/>
          </a:xfrm>
          <a:prstGeom prst="ellipse">
            <a:avLst/>
          </a:prstGeom>
          <a:solidFill>
            <a:schemeClr val="tx1">
              <a:lumMod val="75000"/>
              <a:lumOff val="25000"/>
              <a:alpha val="3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모서리가 둥근 직사각형 4"/>
          <p:cNvSpPr/>
          <p:nvPr/>
        </p:nvSpPr>
        <p:spPr>
          <a:xfrm>
            <a:off x="323528" y="923957"/>
            <a:ext cx="8496944" cy="3923851"/>
          </a:xfrm>
          <a:prstGeom prst="roundRect">
            <a:avLst>
              <a:gd name="adj" fmla="val 3169"/>
            </a:avLst>
          </a:prstGeom>
          <a:solidFill>
            <a:schemeClr val="bg1">
              <a:alpha val="62000"/>
            </a:schemeClr>
          </a:solidFill>
          <a:ln>
            <a:solidFill>
              <a:srgbClr val="E1E9F3">
                <a:alpha val="26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E0B5AB6C-4BD7-4EDC-B83D-C2F8DAC6EABA}"/>
              </a:ext>
            </a:extLst>
          </p:cNvPr>
          <p:cNvSpPr/>
          <p:nvPr/>
        </p:nvSpPr>
        <p:spPr>
          <a:xfrm>
            <a:off x="323529" y="899998"/>
            <a:ext cx="8424936" cy="3336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200" b="1">
                <a:latin typeface="맑은 고딕" panose="020B0503020000020004" pitchFamily="50" charset="-127"/>
                <a:ea typeface="맑은 고딕" panose="020B0503020000020004" pitchFamily="50" charset="-127"/>
              </a:rPr>
              <a:t>4) </a:t>
            </a:r>
            <a:r>
              <a:rPr lang="ko-KR" altLang="en-US" sz="1200" b="1">
                <a:latin typeface="맑은 고딕" panose="020B0503020000020004" pitchFamily="50" charset="-127"/>
                <a:ea typeface="맑은 고딕" panose="020B0503020000020004" pitchFamily="50" charset="-127"/>
              </a:rPr>
              <a:t>수강신청 시</a:t>
            </a:r>
            <a:r>
              <a:rPr lang="en-US" altLang="ko-KR" sz="1200" b="1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b="1">
                <a:latin typeface="맑은 고딕" panose="020B0503020000020004" pitchFamily="50" charset="-127"/>
                <a:ea typeface="맑은 고딕" panose="020B0503020000020004" pitchFamily="50" charset="-127"/>
              </a:rPr>
              <a:t>유의사항</a:t>
            </a:r>
            <a:endParaRPr lang="en-US" altLang="ko-KR" sz="12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19" name="그룹 18"/>
          <p:cNvGrpSpPr/>
          <p:nvPr/>
        </p:nvGrpSpPr>
        <p:grpSpPr>
          <a:xfrm>
            <a:off x="425496" y="1464808"/>
            <a:ext cx="8203211" cy="3123165"/>
            <a:chOff x="2387850" y="3316482"/>
            <a:chExt cx="13722581" cy="5637018"/>
          </a:xfrm>
        </p:grpSpPr>
        <p:grpSp>
          <p:nvGrpSpPr>
            <p:cNvPr id="20" name="그룹 1006"/>
            <p:cNvGrpSpPr/>
            <p:nvPr/>
          </p:nvGrpSpPr>
          <p:grpSpPr>
            <a:xfrm>
              <a:off x="2387850" y="3316483"/>
              <a:ext cx="4165350" cy="5637017"/>
              <a:chOff x="1824397" y="2128706"/>
              <a:chExt cx="13842750" cy="7389617"/>
            </a:xfrm>
          </p:grpSpPr>
          <p:pic>
            <p:nvPicPr>
              <p:cNvPr id="51" name="Object 21"/>
              <p:cNvPicPr>
                <a:picLocks noChangeAspect="1"/>
              </p:cNvPicPr>
              <p:nvPr/>
            </p:nvPicPr>
            <p:blipFill>
              <a:blip r:embed="rId2" cstate="print"/>
              <a:stretch>
                <a:fillRect/>
              </a:stretch>
            </p:blipFill>
            <p:spPr>
              <a:xfrm>
                <a:off x="-4815619" y="-1284743"/>
                <a:ext cx="27685500" cy="14779235"/>
              </a:xfrm>
              <a:prstGeom prst="rect">
                <a:avLst/>
              </a:prstGeom>
            </p:spPr>
          </p:pic>
          <p:pic>
            <p:nvPicPr>
              <p:cNvPr id="52" name="Object 22"/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1824397" y="2128706"/>
                <a:ext cx="13842750" cy="7389617"/>
              </a:xfrm>
              <a:prstGeom prst="rect">
                <a:avLst/>
              </a:prstGeom>
            </p:spPr>
          </p:pic>
        </p:grpSp>
        <p:sp>
          <p:nvSpPr>
            <p:cNvPr id="21" name="직사각형 20">
              <a:extLst>
                <a:ext uri="{FF2B5EF4-FFF2-40B4-BE49-F238E27FC236}">
                  <a16:creationId xmlns:a16="http://schemas.microsoft.com/office/drawing/2014/main" id="{E0B5AB6C-4BD7-4EDC-B83D-C2F8DAC6EABA}"/>
                </a:ext>
              </a:extLst>
            </p:cNvPr>
            <p:cNvSpPr/>
            <p:nvPr/>
          </p:nvSpPr>
          <p:spPr>
            <a:xfrm>
              <a:off x="2765486" y="3476838"/>
              <a:ext cx="3410079" cy="7137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ko-KR" sz="1400" b="1">
                  <a:solidFill>
                    <a:srgbClr val="3F75DE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※ </a:t>
              </a:r>
              <a:r>
                <a:rPr lang="ko-KR" altLang="en-US" sz="1400" b="1">
                  <a:solidFill>
                    <a:srgbClr val="3F75DE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멀티로그인 방지</a:t>
              </a:r>
              <a:endParaRPr lang="en-US" altLang="ko-KR" sz="1400" b="1" dirty="0">
                <a:solidFill>
                  <a:srgbClr val="3F75DE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pic>
          <p:nvPicPr>
            <p:cNvPr id="22" name="그림 21"/>
            <p:cNvPicPr>
              <a:picLocks noChangeAspect="1"/>
            </p:cNvPicPr>
            <p:nvPr/>
          </p:nvPicPr>
          <p:blipFill rotWithShape="1">
            <a:blip r:embed="rId4"/>
            <a:srcRect l="4584" t="41481" r="76250" b="11112"/>
            <a:stretch/>
          </p:blipFill>
          <p:spPr>
            <a:xfrm>
              <a:off x="2717925" y="4234058"/>
              <a:ext cx="3505200" cy="2438400"/>
            </a:xfrm>
            <a:prstGeom prst="rect">
              <a:avLst/>
            </a:prstGeom>
          </p:spPr>
        </p:pic>
        <p:sp>
          <p:nvSpPr>
            <p:cNvPr id="23" name="직사각형 22">
              <a:extLst>
                <a:ext uri="{FF2B5EF4-FFF2-40B4-BE49-F238E27FC236}">
                  <a16:creationId xmlns:a16="http://schemas.microsoft.com/office/drawing/2014/main" id="{E0B5AB6C-4BD7-4EDC-B83D-C2F8DAC6EABA}"/>
                </a:ext>
              </a:extLst>
            </p:cNvPr>
            <p:cNvSpPr/>
            <p:nvPr/>
          </p:nvSpPr>
          <p:spPr>
            <a:xfrm>
              <a:off x="2545419" y="6923318"/>
              <a:ext cx="3850211" cy="169450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200" b="1">
                  <a:solidFill>
                    <a:srgbClr val="484848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동일한 학번으로</a:t>
              </a:r>
              <a:endParaRPr lang="en-US" altLang="ko-KR" sz="1200" b="1">
                <a:solidFill>
                  <a:srgbClr val="484848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>
                <a:lnSpc>
                  <a:spcPct val="150000"/>
                </a:lnSpc>
              </a:pPr>
              <a:r>
                <a:rPr lang="ko-KR" altLang="en-US" sz="1200" b="1">
                  <a:solidFill>
                    <a:srgbClr val="484848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동시 로그인을 했을 경우</a:t>
              </a:r>
              <a:r>
                <a:rPr lang="en-US" altLang="ko-KR" sz="1200" b="1">
                  <a:solidFill>
                    <a:srgbClr val="484848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  <a:r>
                <a:rPr lang="ko-KR" altLang="en-US" sz="1200" b="1">
                  <a:solidFill>
                    <a:srgbClr val="484848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강제 로그아웃 됨</a:t>
              </a:r>
              <a:endParaRPr lang="en-US" altLang="ko-KR" sz="1200" b="1">
                <a:solidFill>
                  <a:srgbClr val="484848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grpSp>
          <p:nvGrpSpPr>
            <p:cNvPr id="24" name="그룹 1006"/>
            <p:cNvGrpSpPr/>
            <p:nvPr/>
          </p:nvGrpSpPr>
          <p:grpSpPr>
            <a:xfrm>
              <a:off x="7252511" y="3316483"/>
              <a:ext cx="4165350" cy="5637017"/>
              <a:chOff x="1824397" y="2128706"/>
              <a:chExt cx="13842750" cy="7389617"/>
            </a:xfrm>
          </p:grpSpPr>
          <p:pic>
            <p:nvPicPr>
              <p:cNvPr id="49" name="Object 21"/>
              <p:cNvPicPr>
                <a:picLocks noChangeAspect="1"/>
              </p:cNvPicPr>
              <p:nvPr/>
            </p:nvPicPr>
            <p:blipFill>
              <a:blip r:embed="rId2" cstate="print"/>
              <a:stretch>
                <a:fillRect/>
              </a:stretch>
            </p:blipFill>
            <p:spPr>
              <a:xfrm>
                <a:off x="-4815619" y="-1284743"/>
                <a:ext cx="27685500" cy="14779235"/>
              </a:xfrm>
              <a:prstGeom prst="rect">
                <a:avLst/>
              </a:prstGeom>
            </p:spPr>
          </p:pic>
          <p:pic>
            <p:nvPicPr>
              <p:cNvPr id="50" name="Object 22"/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1824397" y="2128706"/>
                <a:ext cx="13842750" cy="7389617"/>
              </a:xfrm>
              <a:prstGeom prst="rect">
                <a:avLst/>
              </a:prstGeom>
            </p:spPr>
          </p:pic>
        </p:grpSp>
        <p:sp>
          <p:nvSpPr>
            <p:cNvPr id="25" name="직사각형 24">
              <a:extLst>
                <a:ext uri="{FF2B5EF4-FFF2-40B4-BE49-F238E27FC236}">
                  <a16:creationId xmlns:a16="http://schemas.microsoft.com/office/drawing/2014/main" id="{E0B5AB6C-4BD7-4EDC-B83D-C2F8DAC6EABA}"/>
                </a:ext>
              </a:extLst>
            </p:cNvPr>
            <p:cNvSpPr/>
            <p:nvPr/>
          </p:nvSpPr>
          <p:spPr>
            <a:xfrm>
              <a:off x="7630148" y="3476838"/>
              <a:ext cx="3410079" cy="7137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ko-KR" sz="1400" b="1">
                  <a:solidFill>
                    <a:srgbClr val="3F75DE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※ </a:t>
              </a:r>
              <a:r>
                <a:rPr lang="ko-KR" altLang="en-US" sz="1400" b="1">
                  <a:solidFill>
                    <a:srgbClr val="3F75DE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멀티탭 중복 방지</a:t>
              </a:r>
              <a:endParaRPr lang="en-US" altLang="ko-KR" sz="1400" b="1" dirty="0">
                <a:solidFill>
                  <a:srgbClr val="3F75DE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grpSp>
          <p:nvGrpSpPr>
            <p:cNvPr id="26" name="그룹 1006"/>
            <p:cNvGrpSpPr/>
            <p:nvPr/>
          </p:nvGrpSpPr>
          <p:grpSpPr>
            <a:xfrm>
              <a:off x="11945081" y="3316482"/>
              <a:ext cx="4165350" cy="5637017"/>
              <a:chOff x="1824397" y="2128706"/>
              <a:chExt cx="13842750" cy="7389617"/>
            </a:xfrm>
          </p:grpSpPr>
          <p:pic>
            <p:nvPicPr>
              <p:cNvPr id="47" name="Object 21"/>
              <p:cNvPicPr>
                <a:picLocks noChangeAspect="1"/>
              </p:cNvPicPr>
              <p:nvPr/>
            </p:nvPicPr>
            <p:blipFill>
              <a:blip r:embed="rId2" cstate="print"/>
              <a:stretch>
                <a:fillRect/>
              </a:stretch>
            </p:blipFill>
            <p:spPr>
              <a:xfrm>
                <a:off x="-4815619" y="-1284743"/>
                <a:ext cx="27685500" cy="14779235"/>
              </a:xfrm>
              <a:prstGeom prst="rect">
                <a:avLst/>
              </a:prstGeom>
            </p:spPr>
          </p:pic>
          <p:pic>
            <p:nvPicPr>
              <p:cNvPr id="48" name="Object 22"/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1824397" y="2128706"/>
                <a:ext cx="13842750" cy="7389617"/>
              </a:xfrm>
              <a:prstGeom prst="rect">
                <a:avLst/>
              </a:prstGeom>
            </p:spPr>
          </p:pic>
        </p:grpSp>
        <p:grpSp>
          <p:nvGrpSpPr>
            <p:cNvPr id="27" name="그룹 26"/>
            <p:cNvGrpSpPr/>
            <p:nvPr/>
          </p:nvGrpSpPr>
          <p:grpSpPr>
            <a:xfrm>
              <a:off x="12293860" y="3476838"/>
              <a:ext cx="3505200" cy="3195620"/>
              <a:chOff x="4540080" y="2798399"/>
              <a:chExt cx="3505200" cy="3195620"/>
            </a:xfrm>
          </p:grpSpPr>
          <p:sp>
            <p:nvSpPr>
              <p:cNvPr id="45" name="직사각형 44">
                <a:extLst>
                  <a:ext uri="{FF2B5EF4-FFF2-40B4-BE49-F238E27FC236}">
                    <a16:creationId xmlns:a16="http://schemas.microsoft.com/office/drawing/2014/main" id="{E0B5AB6C-4BD7-4EDC-B83D-C2F8DAC6EABA}"/>
                  </a:ext>
                </a:extLst>
              </p:cNvPr>
              <p:cNvSpPr/>
              <p:nvPr/>
            </p:nvSpPr>
            <p:spPr>
              <a:xfrm>
                <a:off x="4587642" y="2798399"/>
                <a:ext cx="3410078" cy="71376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en-US" altLang="ko-KR" sz="1400" b="1">
                    <a:solidFill>
                      <a:srgbClr val="3F75DE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※ </a:t>
                </a:r>
                <a:r>
                  <a:rPr lang="ko-KR" altLang="en-US" sz="1400" b="1">
                    <a:solidFill>
                      <a:srgbClr val="3F75DE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매크로 방지</a:t>
                </a:r>
                <a:endParaRPr lang="en-US" altLang="ko-KR" sz="1400" b="1" dirty="0">
                  <a:solidFill>
                    <a:srgbClr val="3F75DE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pic>
            <p:nvPicPr>
              <p:cNvPr id="46" name="그림 45"/>
              <p:cNvPicPr>
                <a:picLocks noChangeAspect="1"/>
              </p:cNvPicPr>
              <p:nvPr/>
            </p:nvPicPr>
            <p:blipFill rotWithShape="1">
              <a:blip r:embed="rId4"/>
              <a:srcRect l="4584" t="41481" r="76250" b="11112"/>
              <a:stretch/>
            </p:blipFill>
            <p:spPr>
              <a:xfrm>
                <a:off x="4540080" y="3555619"/>
                <a:ext cx="3505200" cy="2438400"/>
              </a:xfrm>
              <a:prstGeom prst="rect">
                <a:avLst/>
              </a:prstGeom>
            </p:spPr>
          </p:pic>
        </p:grpSp>
        <p:pic>
          <p:nvPicPr>
            <p:cNvPr id="28" name="그림 27"/>
            <p:cNvPicPr>
              <a:picLocks noChangeAspect="1"/>
            </p:cNvPicPr>
            <p:nvPr/>
          </p:nvPicPr>
          <p:blipFill rotWithShape="1">
            <a:blip r:embed="rId5"/>
            <a:srcRect l="6792" t="45035" r="72917" b="23854"/>
            <a:stretch/>
          </p:blipFill>
          <p:spPr>
            <a:xfrm>
              <a:off x="7586663" y="4234058"/>
              <a:ext cx="3497047" cy="2400515"/>
            </a:xfrm>
            <a:prstGeom prst="rect">
              <a:avLst/>
            </a:prstGeom>
          </p:spPr>
        </p:pic>
        <p:pic>
          <p:nvPicPr>
            <p:cNvPr id="42" name="그림 41"/>
            <p:cNvPicPr>
              <a:picLocks noChangeAspect="1"/>
            </p:cNvPicPr>
            <p:nvPr/>
          </p:nvPicPr>
          <p:blipFill rotWithShape="1">
            <a:blip r:embed="rId6"/>
            <a:srcRect l="5416" t="32223" r="67918" b="11481"/>
            <a:stretch/>
          </p:blipFill>
          <p:spPr>
            <a:xfrm>
              <a:off x="12271846" y="4270953"/>
              <a:ext cx="3479653" cy="2401505"/>
            </a:xfrm>
            <a:prstGeom prst="rect">
              <a:avLst/>
            </a:prstGeom>
          </p:spPr>
        </p:pic>
        <p:sp>
          <p:nvSpPr>
            <p:cNvPr id="43" name="직사각형 42">
              <a:extLst>
                <a:ext uri="{FF2B5EF4-FFF2-40B4-BE49-F238E27FC236}">
                  <a16:creationId xmlns:a16="http://schemas.microsoft.com/office/drawing/2014/main" id="{E0B5AB6C-4BD7-4EDC-B83D-C2F8DAC6EABA}"/>
                </a:ext>
              </a:extLst>
            </p:cNvPr>
            <p:cNvSpPr/>
            <p:nvPr/>
          </p:nvSpPr>
          <p:spPr>
            <a:xfrm>
              <a:off x="7494742" y="6923318"/>
              <a:ext cx="3850211" cy="169450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200" b="1">
                  <a:solidFill>
                    <a:srgbClr val="484848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같은 브라우저에서</a:t>
              </a:r>
              <a:endParaRPr lang="en-US" altLang="ko-KR" sz="1200" b="1">
                <a:solidFill>
                  <a:srgbClr val="484848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>
                <a:lnSpc>
                  <a:spcPct val="150000"/>
                </a:lnSpc>
              </a:pPr>
              <a:r>
                <a:rPr lang="ko-KR" altLang="en-US" sz="1200" b="1">
                  <a:solidFill>
                    <a:srgbClr val="484848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수강신청 화면은 </a:t>
              </a:r>
              <a:r>
                <a:rPr lang="en-US" altLang="ko-KR" sz="1200" b="1">
                  <a:solidFill>
                    <a:srgbClr val="484848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1</a:t>
              </a:r>
              <a:r>
                <a:rPr lang="ko-KR" altLang="en-US" sz="1200" b="1">
                  <a:solidFill>
                    <a:srgbClr val="484848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개만 허용</a:t>
              </a:r>
              <a:r>
                <a:rPr lang="en-US" altLang="ko-KR" sz="1200" b="1">
                  <a:solidFill>
                    <a:srgbClr val="484848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(</a:t>
              </a:r>
              <a:r>
                <a:rPr lang="ko-KR" altLang="en-US" sz="1200" b="1">
                  <a:solidFill>
                    <a:srgbClr val="484848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멀티 탭 사용 불가</a:t>
              </a:r>
              <a:r>
                <a:rPr lang="en-US" altLang="ko-KR" sz="1200" b="1">
                  <a:solidFill>
                    <a:srgbClr val="484848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)</a:t>
              </a:r>
            </a:p>
          </p:txBody>
        </p:sp>
        <p:sp>
          <p:nvSpPr>
            <p:cNvPr id="44" name="직사각형 43">
              <a:extLst>
                <a:ext uri="{FF2B5EF4-FFF2-40B4-BE49-F238E27FC236}">
                  <a16:creationId xmlns:a16="http://schemas.microsoft.com/office/drawing/2014/main" id="{E0B5AB6C-4BD7-4EDC-B83D-C2F8DAC6EABA}"/>
                </a:ext>
              </a:extLst>
            </p:cNvPr>
            <p:cNvSpPr/>
            <p:nvPr/>
          </p:nvSpPr>
          <p:spPr>
            <a:xfrm>
              <a:off x="12148891" y="6923318"/>
              <a:ext cx="3850211" cy="169450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200" b="1">
                  <a:solidFill>
                    <a:srgbClr val="484848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일정 횟 수 이상 수강신청 시도 시</a:t>
              </a:r>
              <a:r>
                <a:rPr lang="en-US" altLang="ko-KR" sz="1200" b="1">
                  <a:solidFill>
                    <a:srgbClr val="484848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  <a:r>
                <a:rPr lang="ko-KR" altLang="en-US" sz="1200" b="1">
                  <a:solidFill>
                    <a:srgbClr val="484848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매크로프로그램 방지를 위한 문자열 입력</a:t>
              </a:r>
              <a:endParaRPr lang="en-US" altLang="ko-KR" sz="1200" b="1">
                <a:solidFill>
                  <a:srgbClr val="484848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231128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467544" y="221908"/>
            <a:ext cx="3528392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ko-KR" altLang="en-US" sz="2000" b="1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수강신청시스템 사용 안내</a:t>
            </a:r>
            <a:r>
              <a:rPr lang="en-US" altLang="ko-KR" sz="2000" b="1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(5)</a:t>
            </a: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226159" y="627534"/>
            <a:ext cx="8666321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타원 28"/>
          <p:cNvSpPr/>
          <p:nvPr/>
        </p:nvSpPr>
        <p:spPr>
          <a:xfrm flipH="1" flipV="1">
            <a:off x="5530398" y="1851670"/>
            <a:ext cx="3159770" cy="3140932"/>
          </a:xfrm>
          <a:prstGeom prst="ellipse">
            <a:avLst/>
          </a:prstGeom>
          <a:solidFill>
            <a:schemeClr val="accent1">
              <a:lumMod val="40000"/>
              <a:lumOff val="60000"/>
              <a:alpha val="3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타원 29"/>
          <p:cNvSpPr/>
          <p:nvPr/>
        </p:nvSpPr>
        <p:spPr>
          <a:xfrm>
            <a:off x="209388" y="923957"/>
            <a:ext cx="1117539" cy="1117539"/>
          </a:xfrm>
          <a:prstGeom prst="ellipse">
            <a:avLst/>
          </a:prstGeom>
          <a:solidFill>
            <a:schemeClr val="tx2">
              <a:lumMod val="75000"/>
              <a:alpha val="3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타원 31"/>
          <p:cNvSpPr/>
          <p:nvPr/>
        </p:nvSpPr>
        <p:spPr>
          <a:xfrm>
            <a:off x="323528" y="887369"/>
            <a:ext cx="3888432" cy="3700605"/>
          </a:xfrm>
          <a:prstGeom prst="ellipse">
            <a:avLst/>
          </a:prstGeom>
          <a:solidFill>
            <a:srgbClr val="749BCA">
              <a:alpha val="2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타원 32"/>
          <p:cNvSpPr/>
          <p:nvPr/>
        </p:nvSpPr>
        <p:spPr>
          <a:xfrm>
            <a:off x="7970430" y="4001705"/>
            <a:ext cx="658277" cy="658277"/>
          </a:xfrm>
          <a:prstGeom prst="ellipse">
            <a:avLst/>
          </a:prstGeom>
          <a:solidFill>
            <a:srgbClr val="B0CD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타원 33"/>
          <p:cNvSpPr/>
          <p:nvPr/>
        </p:nvSpPr>
        <p:spPr>
          <a:xfrm>
            <a:off x="8748464" y="4011910"/>
            <a:ext cx="72008" cy="72008"/>
          </a:xfrm>
          <a:prstGeom prst="ellipse">
            <a:avLst/>
          </a:prstGeom>
          <a:solidFill>
            <a:schemeClr val="tx1">
              <a:lumMod val="75000"/>
              <a:lumOff val="25000"/>
              <a:alpha val="3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모서리가 둥근 직사각형 4"/>
          <p:cNvSpPr/>
          <p:nvPr/>
        </p:nvSpPr>
        <p:spPr>
          <a:xfrm>
            <a:off x="323528" y="923957"/>
            <a:ext cx="8496944" cy="3923851"/>
          </a:xfrm>
          <a:prstGeom prst="roundRect">
            <a:avLst>
              <a:gd name="adj" fmla="val 3169"/>
            </a:avLst>
          </a:prstGeom>
          <a:solidFill>
            <a:schemeClr val="bg1">
              <a:alpha val="62000"/>
            </a:schemeClr>
          </a:solidFill>
          <a:ln>
            <a:solidFill>
              <a:srgbClr val="E1E9F3">
                <a:alpha val="26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E0B5AB6C-4BD7-4EDC-B83D-C2F8DAC6EABA}"/>
              </a:ext>
            </a:extLst>
          </p:cNvPr>
          <p:cNvSpPr/>
          <p:nvPr/>
        </p:nvSpPr>
        <p:spPr>
          <a:xfrm>
            <a:off x="323529" y="899998"/>
            <a:ext cx="842493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200" b="1">
                <a:latin typeface="맑은 고딕" panose="020B0503020000020004" pitchFamily="50" charset="-127"/>
                <a:ea typeface="맑은 고딕" panose="020B0503020000020004" pitchFamily="50" charset="-127"/>
              </a:rPr>
              <a:t>5) </a:t>
            </a:r>
            <a:r>
              <a:rPr lang="ko-KR" altLang="en-US" sz="1200" b="1">
                <a:latin typeface="맑은 고딕" panose="020B0503020000020004" pitchFamily="50" charset="-127"/>
                <a:ea typeface="맑은 고딕" panose="020B0503020000020004" pitchFamily="50" charset="-127"/>
              </a:rPr>
              <a:t>교양 필수 교과목 수강 안내</a:t>
            </a:r>
            <a:endParaRPr lang="en-US" altLang="ko-KR" sz="1200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b="1">
                <a:latin typeface="맑은 고딕" panose="020B0503020000020004" pitchFamily="50" charset="-127"/>
                <a:ea typeface="맑은 고딕" panose="020B0503020000020004" pitchFamily="50" charset="-127"/>
              </a:rPr>
              <a:t>  - </a:t>
            </a:r>
            <a:r>
              <a:rPr lang="ko-KR" altLang="en-US" sz="1200" b="1">
                <a:latin typeface="맑은 고딕" panose="020B0503020000020004" pitchFamily="50" charset="-127"/>
                <a:ea typeface="맑은 고딕" panose="020B0503020000020004" pitchFamily="50" charset="-127"/>
              </a:rPr>
              <a:t>교양 필수 교과목은 본부에서 일괄 수강신청 되므로</a:t>
            </a:r>
            <a:r>
              <a:rPr lang="en-US" altLang="ko-KR" sz="1200" b="1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b="1">
                <a:latin typeface="맑은 고딕" panose="020B0503020000020004" pitchFamily="50" charset="-127"/>
                <a:ea typeface="맑은 고딕" panose="020B0503020000020004" pitchFamily="50" charset="-127"/>
              </a:rPr>
              <a:t>교양 필수 교과목을 제외한 학점 내에서 학과의 지도에 따라 </a:t>
            </a:r>
            <a:endParaRPr lang="en-US" altLang="ko-KR" sz="1200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b="1"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ko-KR" altLang="en-US" sz="1200" b="1">
                <a:latin typeface="맑은 고딕" panose="020B0503020000020004" pitchFamily="50" charset="-127"/>
                <a:ea typeface="맑은 고딕" panose="020B0503020000020004" pitchFamily="50" charset="-127"/>
              </a:rPr>
              <a:t>자율적으로 수강 신청 요망</a:t>
            </a:r>
            <a:endParaRPr lang="en-US" altLang="ko-KR" sz="1200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aphicFrame>
        <p:nvGraphicFramePr>
          <p:cNvPr id="35" name="표 34"/>
          <p:cNvGraphicFramePr>
            <a:graphicFrameLocks noGrp="1"/>
          </p:cNvGraphicFramePr>
          <p:nvPr>
            <p:extLst/>
          </p:nvPr>
        </p:nvGraphicFramePr>
        <p:xfrm>
          <a:off x="384916" y="3002146"/>
          <a:ext cx="8305252" cy="1704972"/>
        </p:xfrm>
        <a:graphic>
          <a:graphicData uri="http://schemas.openxmlformats.org/drawingml/2006/table">
            <a:tbl>
              <a:tblPr/>
              <a:tblGrid>
                <a:gridCol w="166680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161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223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13292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1">
                          <a:solidFill>
                            <a:schemeClr val="bg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구분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4407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1">
                          <a:solidFill>
                            <a:schemeClr val="bg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교과목명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4407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1">
                          <a:solidFill>
                            <a:schemeClr val="bg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이수학점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4407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8336">
                <a:tc rowSpan="5">
                  <a:txBody>
                    <a:bodyPr/>
                    <a:lstStyle/>
                    <a:p>
                      <a:pPr algn="ctr"/>
                      <a:r>
                        <a:rPr lang="ko-KR" altLang="en-US" sz="110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교양 필수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글쓰기 기초</a:t>
                      </a:r>
                      <a:endParaRPr lang="ko-KR" altLang="en-US" sz="1100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10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3</a:t>
                      </a:r>
                      <a:endParaRPr lang="ko-KR" altLang="en-US" sz="110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833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영어회화</a:t>
                      </a:r>
                      <a:endParaRPr lang="ko-KR" altLang="en-US" sz="1100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10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3</a:t>
                      </a:r>
                      <a:endParaRPr lang="ko-KR" altLang="en-US" sz="110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8336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비판적 사고와 토론</a:t>
                      </a:r>
                      <a:endParaRPr lang="ko-KR" altLang="en-US" sz="1100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10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2</a:t>
                      </a:r>
                      <a:endParaRPr lang="ko-KR" altLang="en-US" sz="110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8336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마음이해</a:t>
                      </a:r>
                      <a:endParaRPr lang="ko-KR" altLang="en-US" sz="1100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10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1</a:t>
                      </a:r>
                      <a:endParaRPr lang="ko-KR" altLang="en-US" sz="110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8336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대학생활 속 나의 미래설계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10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1</a:t>
                      </a:r>
                      <a:endParaRPr lang="ko-KR" altLang="en-US" sz="110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pSp>
        <p:nvGrpSpPr>
          <p:cNvPr id="36" name="그룹 35"/>
          <p:cNvGrpSpPr/>
          <p:nvPr/>
        </p:nvGrpSpPr>
        <p:grpSpPr>
          <a:xfrm>
            <a:off x="419150" y="1835957"/>
            <a:ext cx="8185149" cy="1097230"/>
            <a:chOff x="1048197" y="2518709"/>
            <a:chExt cx="15301287" cy="1728488"/>
          </a:xfrm>
        </p:grpSpPr>
        <p:grpSp>
          <p:nvGrpSpPr>
            <p:cNvPr id="37" name="그룹 36"/>
            <p:cNvGrpSpPr/>
            <p:nvPr/>
          </p:nvGrpSpPr>
          <p:grpSpPr>
            <a:xfrm>
              <a:off x="1048197" y="2518709"/>
              <a:ext cx="15301287" cy="1728488"/>
              <a:chOff x="1048197" y="2518709"/>
              <a:chExt cx="15301287" cy="1728488"/>
            </a:xfrm>
          </p:grpSpPr>
          <p:grpSp>
            <p:nvGrpSpPr>
              <p:cNvPr id="41" name="그룹 40"/>
              <p:cNvGrpSpPr/>
              <p:nvPr/>
            </p:nvGrpSpPr>
            <p:grpSpPr>
              <a:xfrm>
                <a:off x="1048197" y="2518709"/>
                <a:ext cx="15301287" cy="1728488"/>
                <a:chOff x="1180657" y="2272012"/>
                <a:chExt cx="15301287" cy="1728488"/>
              </a:xfrm>
            </p:grpSpPr>
            <p:pic>
              <p:nvPicPr>
                <p:cNvPr id="54" name="그림 53"/>
                <p:cNvPicPr>
                  <a:picLocks noChangeAspect="1"/>
                </p:cNvPicPr>
                <p:nvPr/>
              </p:nvPicPr>
              <p:blipFill rotWithShape="1">
                <a:blip r:embed="rId2"/>
                <a:srcRect t="-1" b="41082"/>
                <a:stretch/>
              </p:blipFill>
              <p:spPr>
                <a:xfrm>
                  <a:off x="1180657" y="2272012"/>
                  <a:ext cx="15301287" cy="1728488"/>
                </a:xfrm>
                <a:prstGeom prst="rect">
                  <a:avLst/>
                </a:prstGeom>
              </p:spPr>
            </p:pic>
            <p:pic>
              <p:nvPicPr>
                <p:cNvPr id="55" name="그림 54"/>
                <p:cNvPicPr>
                  <a:picLocks noChangeAspect="1"/>
                </p:cNvPicPr>
                <p:nvPr/>
              </p:nvPicPr>
              <p:blipFill rotWithShape="1">
                <a:blip r:embed="rId2"/>
                <a:srcRect l="4734" t="86859" b="4718"/>
                <a:stretch/>
              </p:blipFill>
              <p:spPr>
                <a:xfrm>
                  <a:off x="1905000" y="3162300"/>
                  <a:ext cx="14576943" cy="247091"/>
                </a:xfrm>
                <a:prstGeom prst="rect">
                  <a:avLst/>
                </a:prstGeom>
              </p:spPr>
            </p:pic>
          </p:grpSp>
          <p:sp>
            <p:nvSpPr>
              <p:cNvPr id="53" name="직사각형 52"/>
              <p:cNvSpPr/>
              <p:nvPr/>
            </p:nvSpPr>
            <p:spPr>
              <a:xfrm>
                <a:off x="15163800" y="3086101"/>
                <a:ext cx="685800" cy="609599"/>
              </a:xfrm>
              <a:prstGeom prst="rect">
                <a:avLst/>
              </a:prstGeom>
              <a:noFill/>
              <a:ln w="76200">
                <a:solidFill>
                  <a:srgbClr val="FF66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38" name="직사각형 37"/>
            <p:cNvSpPr/>
            <p:nvPr/>
          </p:nvSpPr>
          <p:spPr>
            <a:xfrm>
              <a:off x="5638800" y="3764721"/>
              <a:ext cx="919681" cy="37384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9" name="직사각형 38"/>
            <p:cNvSpPr/>
            <p:nvPr/>
          </p:nvSpPr>
          <p:spPr>
            <a:xfrm>
              <a:off x="9525000" y="3764721"/>
              <a:ext cx="963194" cy="37384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0" name="직사각형 39"/>
            <p:cNvSpPr/>
            <p:nvPr/>
          </p:nvSpPr>
          <p:spPr>
            <a:xfrm>
              <a:off x="8914778" y="3771900"/>
              <a:ext cx="252909" cy="37384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7486493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467544" y="221908"/>
            <a:ext cx="3528392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ko-KR" altLang="en-US" sz="2000" b="1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전자출결시스템 안내</a:t>
            </a: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226159" y="627534"/>
            <a:ext cx="8666321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타원 28"/>
          <p:cNvSpPr/>
          <p:nvPr/>
        </p:nvSpPr>
        <p:spPr>
          <a:xfrm flipH="1" flipV="1">
            <a:off x="5530398" y="1851670"/>
            <a:ext cx="3159770" cy="3140932"/>
          </a:xfrm>
          <a:prstGeom prst="ellipse">
            <a:avLst/>
          </a:prstGeom>
          <a:solidFill>
            <a:schemeClr val="accent1">
              <a:lumMod val="40000"/>
              <a:lumOff val="60000"/>
              <a:alpha val="3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타원 29"/>
          <p:cNvSpPr/>
          <p:nvPr/>
        </p:nvSpPr>
        <p:spPr>
          <a:xfrm>
            <a:off x="209388" y="923957"/>
            <a:ext cx="1117539" cy="1117539"/>
          </a:xfrm>
          <a:prstGeom prst="ellipse">
            <a:avLst/>
          </a:prstGeom>
          <a:solidFill>
            <a:schemeClr val="tx2">
              <a:lumMod val="75000"/>
              <a:alpha val="3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타원 31"/>
          <p:cNvSpPr/>
          <p:nvPr/>
        </p:nvSpPr>
        <p:spPr>
          <a:xfrm>
            <a:off x="323528" y="887369"/>
            <a:ext cx="3888432" cy="3700605"/>
          </a:xfrm>
          <a:prstGeom prst="ellipse">
            <a:avLst/>
          </a:prstGeom>
          <a:solidFill>
            <a:srgbClr val="749BCA">
              <a:alpha val="2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타원 32"/>
          <p:cNvSpPr/>
          <p:nvPr/>
        </p:nvSpPr>
        <p:spPr>
          <a:xfrm>
            <a:off x="7970430" y="4001705"/>
            <a:ext cx="658277" cy="658277"/>
          </a:xfrm>
          <a:prstGeom prst="ellipse">
            <a:avLst/>
          </a:prstGeom>
          <a:solidFill>
            <a:srgbClr val="B0CD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타원 33"/>
          <p:cNvSpPr/>
          <p:nvPr/>
        </p:nvSpPr>
        <p:spPr>
          <a:xfrm>
            <a:off x="8748464" y="4011910"/>
            <a:ext cx="72008" cy="72008"/>
          </a:xfrm>
          <a:prstGeom prst="ellipse">
            <a:avLst/>
          </a:prstGeom>
          <a:solidFill>
            <a:schemeClr val="tx1">
              <a:lumMod val="75000"/>
              <a:lumOff val="25000"/>
              <a:alpha val="3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모서리가 둥근 직사각형 4"/>
          <p:cNvSpPr/>
          <p:nvPr/>
        </p:nvSpPr>
        <p:spPr>
          <a:xfrm>
            <a:off x="323528" y="923957"/>
            <a:ext cx="8496944" cy="3923851"/>
          </a:xfrm>
          <a:prstGeom prst="roundRect">
            <a:avLst>
              <a:gd name="adj" fmla="val 3169"/>
            </a:avLst>
          </a:prstGeom>
          <a:solidFill>
            <a:schemeClr val="bg1">
              <a:alpha val="62000"/>
            </a:schemeClr>
          </a:solidFill>
          <a:ln>
            <a:solidFill>
              <a:srgbClr val="E1E9F3">
                <a:alpha val="26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E0B5AB6C-4BD7-4EDC-B83D-C2F8DAC6EABA}"/>
              </a:ext>
            </a:extLst>
          </p:cNvPr>
          <p:cNvSpPr/>
          <p:nvPr/>
        </p:nvSpPr>
        <p:spPr>
          <a:xfrm>
            <a:off x="323529" y="899998"/>
            <a:ext cx="842493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200" b="1">
                <a:latin typeface="맑은 고딕" panose="020B0503020000020004" pitchFamily="50" charset="-127"/>
                <a:ea typeface="맑은 고딕" panose="020B0503020000020004" pitchFamily="50" charset="-127"/>
              </a:rPr>
              <a:t>1) </a:t>
            </a:r>
            <a:r>
              <a:rPr lang="ko-KR" altLang="en-US" sz="1200" b="1">
                <a:latin typeface="맑은 고딕" panose="020B0503020000020004" pitchFamily="50" charset="-127"/>
                <a:ea typeface="맑은 고딕" panose="020B0503020000020004" pitchFamily="50" charset="-127"/>
              </a:rPr>
              <a:t>전자출결시스템 어플 설치</a:t>
            </a:r>
            <a:endParaRPr lang="en-US" altLang="ko-KR" sz="1200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b="1">
                <a:latin typeface="맑은 고딕" panose="020B0503020000020004" pitchFamily="50" charset="-127"/>
                <a:ea typeface="맑은 고딕" panose="020B0503020000020004" pitchFamily="50" charset="-127"/>
              </a:rPr>
              <a:t>  = </a:t>
            </a:r>
            <a:r>
              <a:rPr lang="ko-KR" altLang="en-US" sz="1200" b="1">
                <a:latin typeface="맑은 고딕" panose="020B0503020000020004" pitchFamily="50" charset="-127"/>
                <a:ea typeface="맑은 고딕" panose="020B0503020000020004" pitchFamily="50" charset="-127"/>
              </a:rPr>
              <a:t>안드로이드 </a:t>
            </a:r>
            <a:r>
              <a:rPr lang="en-US" altLang="ko-KR" sz="1200" b="1">
                <a:latin typeface="맑은 고딕" panose="020B0503020000020004" pitchFamily="50" charset="-127"/>
                <a:ea typeface="맑은 고딕" panose="020B0503020000020004" pitchFamily="50" charset="-127"/>
              </a:rPr>
              <a:t>: Play </a:t>
            </a:r>
            <a:r>
              <a:rPr lang="ko-KR" altLang="en-US" sz="1200" b="1">
                <a:latin typeface="맑은 고딕" panose="020B0503020000020004" pitchFamily="50" charset="-127"/>
                <a:ea typeface="맑은 고딕" panose="020B0503020000020004" pitchFamily="50" charset="-127"/>
              </a:rPr>
              <a:t>스토어 </a:t>
            </a:r>
            <a:r>
              <a:rPr lang="en-US" altLang="ko-KR" sz="1200" b="1">
                <a:latin typeface="맑은 고딕" panose="020B0503020000020004" pitchFamily="50" charset="-127"/>
                <a:ea typeface="맑은 고딕" panose="020B0503020000020004" pitchFamily="50" charset="-127"/>
              </a:rPr>
              <a:t>&gt; “</a:t>
            </a:r>
            <a:r>
              <a:rPr lang="ko-KR" altLang="en-US" sz="1200" b="1">
                <a:latin typeface="맑은 고딕" panose="020B0503020000020004" pitchFamily="50" charset="-127"/>
                <a:ea typeface="맑은 고딕" panose="020B0503020000020004" pitchFamily="50" charset="-127"/>
              </a:rPr>
              <a:t>광주여대 전자출결</a:t>
            </a:r>
            <a:r>
              <a:rPr lang="en-US" altLang="ko-KR" sz="1200" b="1">
                <a:latin typeface="맑은 고딕" panose="020B0503020000020004" pitchFamily="50" charset="-127"/>
                <a:ea typeface="맑은 고딕" panose="020B0503020000020004" pitchFamily="50" charset="-127"/>
              </a:rPr>
              <a:t>“ </a:t>
            </a:r>
            <a:r>
              <a:rPr lang="ko-KR" altLang="en-US" sz="1200" b="1">
                <a:latin typeface="맑은 고딕" panose="020B0503020000020004" pitchFamily="50" charset="-127"/>
                <a:ea typeface="맑은 고딕" panose="020B0503020000020004" pitchFamily="50" charset="-127"/>
              </a:rPr>
              <a:t>검색 후 설치</a:t>
            </a:r>
            <a:endParaRPr lang="en-US" altLang="ko-KR" sz="1200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b="1">
                <a:latin typeface="맑은 고딕" panose="020B0503020000020004" pitchFamily="50" charset="-127"/>
                <a:ea typeface="맑은 고딕" panose="020B0503020000020004" pitchFamily="50" charset="-127"/>
              </a:rPr>
              <a:t>  = I Phone : App store &gt; “</a:t>
            </a:r>
            <a:r>
              <a:rPr lang="ko-KR" altLang="en-US" sz="1200" b="1">
                <a:latin typeface="맑은 고딕" panose="020B0503020000020004" pitchFamily="50" charset="-127"/>
                <a:ea typeface="맑은 고딕" panose="020B0503020000020004" pitchFamily="50" charset="-127"/>
              </a:rPr>
              <a:t>광주여대 전자출결</a:t>
            </a:r>
            <a:r>
              <a:rPr lang="en-US" altLang="ko-KR" sz="1200" b="1">
                <a:latin typeface="맑은 고딕" panose="020B0503020000020004" pitchFamily="50" charset="-127"/>
                <a:ea typeface="맑은 고딕" panose="020B0503020000020004" pitchFamily="50" charset="-127"/>
              </a:rPr>
              <a:t>“ </a:t>
            </a:r>
            <a:r>
              <a:rPr lang="ko-KR" altLang="en-US" sz="1200" b="1">
                <a:latin typeface="맑은 고딕" panose="020B0503020000020004" pitchFamily="50" charset="-127"/>
                <a:ea typeface="맑은 고딕" panose="020B0503020000020004" pitchFamily="50" charset="-127"/>
              </a:rPr>
              <a:t>검색 후 설치</a:t>
            </a:r>
            <a:endParaRPr lang="en-US" altLang="ko-KR" sz="1200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endParaRPr lang="en-US" altLang="ko-KR" sz="1200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b="1">
                <a:latin typeface="맑은 고딕" panose="020B0503020000020004" pitchFamily="50" charset="-127"/>
                <a:ea typeface="맑은 고딕" panose="020B0503020000020004" pitchFamily="50" charset="-127"/>
              </a:rPr>
              <a:t>2) </a:t>
            </a:r>
            <a:r>
              <a:rPr lang="ko-KR" altLang="en-US" sz="1200" b="1">
                <a:latin typeface="맑은 고딕" panose="020B0503020000020004" pitchFamily="50" charset="-127"/>
                <a:ea typeface="맑은 고딕" panose="020B0503020000020004" pitchFamily="50" charset="-127"/>
              </a:rPr>
              <a:t>전자출결 시스템 어플 설정 방법</a:t>
            </a:r>
            <a:endParaRPr lang="en-US" altLang="ko-KR" sz="1200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b="1">
                <a:latin typeface="맑은 고딕" panose="020B0503020000020004" pitchFamily="50" charset="-127"/>
                <a:ea typeface="맑은 고딕" panose="020B0503020000020004" pitchFamily="50" charset="-127"/>
              </a:rPr>
              <a:t>  = </a:t>
            </a:r>
            <a:r>
              <a:rPr lang="ko-KR" altLang="en-US" sz="1200" b="1">
                <a:latin typeface="맑은 고딕" panose="020B0503020000020004" pitchFamily="50" charset="-127"/>
                <a:ea typeface="맑은 고딕" panose="020B0503020000020004" pitchFamily="50" charset="-127"/>
              </a:rPr>
              <a:t>개인정보 활용 </a:t>
            </a:r>
            <a:r>
              <a:rPr lang="en-US" altLang="ko-KR" sz="1200" b="1">
                <a:latin typeface="맑은 고딕" panose="020B0503020000020004" pitchFamily="50" charset="-127"/>
                <a:ea typeface="맑은 고딕" panose="020B0503020000020004" pitchFamily="50" charset="-127"/>
              </a:rPr>
              <a:t>“</a:t>
            </a:r>
            <a:r>
              <a:rPr lang="ko-KR" altLang="en-US" sz="1200" b="1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동의</a:t>
            </a:r>
            <a:r>
              <a:rPr lang="en-US" altLang="ko-KR" sz="1200" b="1">
                <a:latin typeface="맑은 고딕" panose="020B0503020000020004" pitchFamily="50" charset="-127"/>
                <a:ea typeface="맑은 고딕" panose="020B0503020000020004" pitchFamily="50" charset="-127"/>
              </a:rPr>
              <a:t>”</a:t>
            </a:r>
            <a:r>
              <a:rPr lang="ko-KR" altLang="en-US" sz="1200" b="1">
                <a:latin typeface="맑은 고딕" panose="020B0503020000020004" pitchFamily="50" charset="-127"/>
                <a:ea typeface="맑은 고딕" panose="020B0503020000020004" pitchFamily="50" charset="-127"/>
              </a:rPr>
              <a:t> 필수</a:t>
            </a:r>
            <a:endParaRPr lang="en-US" altLang="ko-KR" sz="1200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b="1">
                <a:latin typeface="맑은 고딕" panose="020B0503020000020004" pitchFamily="50" charset="-127"/>
                <a:ea typeface="맑은 고딕" panose="020B0503020000020004" pitchFamily="50" charset="-127"/>
              </a:rPr>
              <a:t>  = </a:t>
            </a:r>
            <a:r>
              <a:rPr lang="ko-KR" altLang="en-US" sz="1200" b="1">
                <a:latin typeface="맑은 고딕" panose="020B0503020000020004" pitchFamily="50" charset="-127"/>
                <a:ea typeface="맑은 고딕" panose="020B0503020000020004" pitchFamily="50" charset="-127"/>
              </a:rPr>
              <a:t>위치정보 및 사진 미디어 파일</a:t>
            </a:r>
            <a:endParaRPr lang="en-US" altLang="ko-KR" sz="1200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b="1">
                <a:latin typeface="맑은 고딕" panose="020B0503020000020004" pitchFamily="50" charset="-127"/>
                <a:ea typeface="맑은 고딕" panose="020B0503020000020004" pitchFamily="50" charset="-127"/>
              </a:rPr>
              <a:t>      </a:t>
            </a:r>
            <a:r>
              <a:rPr lang="ko-KR" altLang="en-US" sz="1200" b="1">
                <a:latin typeface="맑은 고딕" panose="020B0503020000020004" pitchFamily="50" charset="-127"/>
                <a:ea typeface="맑은 고딕" panose="020B0503020000020004" pitchFamily="50" charset="-127"/>
              </a:rPr>
              <a:t>권한 </a:t>
            </a:r>
            <a:r>
              <a:rPr lang="en-US" altLang="ko-KR" sz="1200" b="1">
                <a:latin typeface="맑은 고딕" panose="020B0503020000020004" pitchFamily="50" charset="-127"/>
                <a:ea typeface="맑은 고딕" panose="020B0503020000020004" pitchFamily="50" charset="-127"/>
              </a:rPr>
              <a:t>“</a:t>
            </a:r>
            <a:r>
              <a:rPr lang="ko-KR" altLang="en-US" sz="1200" b="1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항상 허용</a:t>
            </a:r>
            <a:r>
              <a:rPr lang="en-US" altLang="ko-KR" sz="1200" b="1">
                <a:latin typeface="맑은 고딕" panose="020B0503020000020004" pitchFamily="50" charset="-127"/>
                <a:ea typeface="맑은 고딕" panose="020B0503020000020004" pitchFamily="50" charset="-127"/>
              </a:rPr>
              <a:t>“ </a:t>
            </a:r>
            <a:r>
              <a:rPr lang="ko-KR" altLang="en-US" sz="1200" b="1">
                <a:latin typeface="맑은 고딕" panose="020B0503020000020004" pitchFamily="50" charset="-127"/>
                <a:ea typeface="맑은 고딕" panose="020B0503020000020004" pitchFamily="50" charset="-127"/>
              </a:rPr>
              <a:t>필수</a:t>
            </a:r>
            <a:endParaRPr lang="en-US" altLang="ko-KR" sz="1200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35" name="그림 34"/>
          <p:cNvPicPr>
            <a:picLocks noChangeAspect="1"/>
          </p:cNvPicPr>
          <p:nvPr/>
        </p:nvPicPr>
        <p:blipFill rotWithShape="1">
          <a:blip r:embed="rId2"/>
          <a:srcRect b="34380"/>
          <a:stretch/>
        </p:blipFill>
        <p:spPr>
          <a:xfrm>
            <a:off x="5262771" y="769442"/>
            <a:ext cx="3521698" cy="989913"/>
          </a:xfrm>
          <a:prstGeom prst="rect">
            <a:avLst/>
          </a:prstGeom>
          <a:ln w="28575">
            <a:solidFill>
              <a:srgbClr val="FF6600"/>
            </a:solidFill>
          </a:ln>
        </p:spPr>
      </p:pic>
      <p:grpSp>
        <p:nvGrpSpPr>
          <p:cNvPr id="36" name="그룹 35"/>
          <p:cNvGrpSpPr/>
          <p:nvPr/>
        </p:nvGrpSpPr>
        <p:grpSpPr>
          <a:xfrm>
            <a:off x="3166616" y="1889911"/>
            <a:ext cx="5448007" cy="2838749"/>
            <a:chOff x="647700" y="2154718"/>
            <a:chExt cx="9035478" cy="4356465"/>
          </a:xfrm>
        </p:grpSpPr>
        <p:pic>
          <p:nvPicPr>
            <p:cNvPr id="37" name="그림 36"/>
            <p:cNvPicPr>
              <a:picLocks noChangeAspect="1"/>
            </p:cNvPicPr>
            <p:nvPr/>
          </p:nvPicPr>
          <p:blipFill rotWithShape="1">
            <a:blip r:embed="rId3"/>
            <a:srcRect l="1" r="80140"/>
            <a:stretch/>
          </p:blipFill>
          <p:spPr>
            <a:xfrm>
              <a:off x="647700" y="2171700"/>
              <a:ext cx="2057400" cy="4296657"/>
            </a:xfrm>
            <a:prstGeom prst="rect">
              <a:avLst/>
            </a:prstGeom>
          </p:spPr>
        </p:pic>
        <p:grpSp>
          <p:nvGrpSpPr>
            <p:cNvPr id="38" name="그룹 37"/>
            <p:cNvGrpSpPr/>
            <p:nvPr/>
          </p:nvGrpSpPr>
          <p:grpSpPr>
            <a:xfrm>
              <a:off x="5067300" y="2154718"/>
              <a:ext cx="4615878" cy="4343400"/>
              <a:chOff x="5143500" y="2247900"/>
              <a:chExt cx="4615878" cy="4343400"/>
            </a:xfrm>
          </p:grpSpPr>
          <p:pic>
            <p:nvPicPr>
              <p:cNvPr id="54" name="그림 53"/>
              <p:cNvPicPr>
                <a:picLocks noChangeAspect="1"/>
              </p:cNvPicPr>
              <p:nvPr/>
            </p:nvPicPr>
            <p:blipFill rotWithShape="1">
              <a:blip r:embed="rId3"/>
              <a:srcRect l="39719" t="1212" r="20704" b="-561"/>
              <a:stretch/>
            </p:blipFill>
            <p:spPr>
              <a:xfrm>
                <a:off x="5219700" y="2247900"/>
                <a:ext cx="4539678" cy="4343400"/>
              </a:xfrm>
              <a:prstGeom prst="rect">
                <a:avLst/>
              </a:prstGeom>
            </p:spPr>
          </p:pic>
          <p:sp>
            <p:nvSpPr>
              <p:cNvPr id="55" name="직사각형 54"/>
              <p:cNvSpPr/>
              <p:nvPr/>
            </p:nvSpPr>
            <p:spPr>
              <a:xfrm>
                <a:off x="5143500" y="5805321"/>
                <a:ext cx="4615878" cy="756217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고딕 ExtraBold" panose="020D0904000000000000" pitchFamily="50" charset="-127"/>
                  <a:ea typeface="나눔고딕 ExtraBold" panose="020D0904000000000000" pitchFamily="50" charset="-127"/>
                </a:endParaRPr>
              </a:p>
            </p:txBody>
          </p:sp>
        </p:grpSp>
        <p:pic>
          <p:nvPicPr>
            <p:cNvPr id="39" name="그림 38"/>
            <p:cNvPicPr>
              <a:picLocks noChangeAspect="1"/>
            </p:cNvPicPr>
            <p:nvPr/>
          </p:nvPicPr>
          <p:blipFill rotWithShape="1">
            <a:blip r:embed="rId3"/>
            <a:srcRect l="43842" t="83883" r="24307" b="-529"/>
            <a:stretch/>
          </p:blipFill>
          <p:spPr>
            <a:xfrm>
              <a:off x="5775039" y="5712140"/>
              <a:ext cx="3276599" cy="799043"/>
            </a:xfrm>
            <a:prstGeom prst="rect">
              <a:avLst/>
            </a:prstGeom>
          </p:spPr>
        </p:pic>
        <p:grpSp>
          <p:nvGrpSpPr>
            <p:cNvPr id="40" name="그룹 39"/>
            <p:cNvGrpSpPr/>
            <p:nvPr/>
          </p:nvGrpSpPr>
          <p:grpSpPr>
            <a:xfrm>
              <a:off x="2918199" y="2154718"/>
              <a:ext cx="2286000" cy="4313639"/>
              <a:chOff x="2793999" y="2506261"/>
              <a:chExt cx="2286000" cy="4542239"/>
            </a:xfrm>
          </p:grpSpPr>
          <p:pic>
            <p:nvPicPr>
              <p:cNvPr id="41" name="그림 40"/>
              <p:cNvPicPr>
                <a:picLocks noChangeAspect="1"/>
              </p:cNvPicPr>
              <p:nvPr/>
            </p:nvPicPr>
            <p:blipFill rotWithShape="1">
              <a:blip r:embed="rId3"/>
              <a:srcRect l="20595" t="266" r="60282" b="-266"/>
              <a:stretch/>
            </p:blipFill>
            <p:spPr>
              <a:xfrm>
                <a:off x="2793999" y="2506261"/>
                <a:ext cx="1981200" cy="4542239"/>
              </a:xfrm>
              <a:prstGeom prst="rect">
                <a:avLst/>
              </a:prstGeom>
            </p:spPr>
          </p:pic>
          <p:pic>
            <p:nvPicPr>
              <p:cNvPr id="53" name="그림 52"/>
              <p:cNvPicPr>
                <a:picLocks noChangeAspect="1"/>
              </p:cNvPicPr>
              <p:nvPr/>
            </p:nvPicPr>
            <p:blipFill rotWithShape="1">
              <a:blip r:embed="rId3"/>
              <a:srcRect l="21011" t="84135" r="56767"/>
              <a:stretch/>
            </p:blipFill>
            <p:spPr>
              <a:xfrm>
                <a:off x="2794000" y="6257188"/>
                <a:ext cx="2285999" cy="761551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13023936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467544" y="221908"/>
            <a:ext cx="3528392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ko-KR" altLang="en-US" sz="2000" b="1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수강신청 관련 안내</a:t>
            </a: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226159" y="627534"/>
            <a:ext cx="8666321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타원 28"/>
          <p:cNvSpPr/>
          <p:nvPr/>
        </p:nvSpPr>
        <p:spPr>
          <a:xfrm flipH="1" flipV="1">
            <a:off x="5530398" y="1851670"/>
            <a:ext cx="3159770" cy="3140932"/>
          </a:xfrm>
          <a:prstGeom prst="ellipse">
            <a:avLst/>
          </a:prstGeom>
          <a:solidFill>
            <a:schemeClr val="accent1">
              <a:lumMod val="40000"/>
              <a:lumOff val="60000"/>
              <a:alpha val="3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타원 29"/>
          <p:cNvSpPr/>
          <p:nvPr/>
        </p:nvSpPr>
        <p:spPr>
          <a:xfrm>
            <a:off x="209388" y="923957"/>
            <a:ext cx="1117539" cy="1117539"/>
          </a:xfrm>
          <a:prstGeom prst="ellipse">
            <a:avLst/>
          </a:prstGeom>
          <a:solidFill>
            <a:schemeClr val="tx2">
              <a:lumMod val="75000"/>
              <a:alpha val="3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타원 31"/>
          <p:cNvSpPr/>
          <p:nvPr/>
        </p:nvSpPr>
        <p:spPr>
          <a:xfrm>
            <a:off x="323528" y="887369"/>
            <a:ext cx="3888432" cy="3700605"/>
          </a:xfrm>
          <a:prstGeom prst="ellipse">
            <a:avLst/>
          </a:prstGeom>
          <a:solidFill>
            <a:srgbClr val="749BCA">
              <a:alpha val="2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타원 32"/>
          <p:cNvSpPr/>
          <p:nvPr/>
        </p:nvSpPr>
        <p:spPr>
          <a:xfrm>
            <a:off x="7970430" y="4001705"/>
            <a:ext cx="658277" cy="658277"/>
          </a:xfrm>
          <a:prstGeom prst="ellipse">
            <a:avLst/>
          </a:prstGeom>
          <a:solidFill>
            <a:srgbClr val="B0CD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타원 33"/>
          <p:cNvSpPr/>
          <p:nvPr/>
        </p:nvSpPr>
        <p:spPr>
          <a:xfrm>
            <a:off x="8748464" y="4011910"/>
            <a:ext cx="72008" cy="72008"/>
          </a:xfrm>
          <a:prstGeom prst="ellipse">
            <a:avLst/>
          </a:prstGeom>
          <a:solidFill>
            <a:schemeClr val="tx1">
              <a:lumMod val="75000"/>
              <a:lumOff val="25000"/>
              <a:alpha val="3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모서리가 둥근 직사각형 4"/>
          <p:cNvSpPr/>
          <p:nvPr/>
        </p:nvSpPr>
        <p:spPr>
          <a:xfrm>
            <a:off x="323528" y="923957"/>
            <a:ext cx="8496944" cy="3923851"/>
          </a:xfrm>
          <a:prstGeom prst="roundRect">
            <a:avLst>
              <a:gd name="adj" fmla="val 3169"/>
            </a:avLst>
          </a:prstGeom>
          <a:solidFill>
            <a:schemeClr val="bg1">
              <a:alpha val="62000"/>
            </a:schemeClr>
          </a:solidFill>
          <a:ln>
            <a:solidFill>
              <a:srgbClr val="E1E9F3">
                <a:alpha val="26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560" y="1183640"/>
            <a:ext cx="7722971" cy="3176825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>
            <a:off x="971600" y="1779662"/>
            <a:ext cx="2952328" cy="2222043"/>
          </a:xfrm>
          <a:prstGeom prst="rect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549076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타원 30"/>
          <p:cNvSpPr/>
          <p:nvPr/>
        </p:nvSpPr>
        <p:spPr>
          <a:xfrm flipH="1" flipV="1">
            <a:off x="3131840" y="987574"/>
            <a:ext cx="3159770" cy="3140932"/>
          </a:xfrm>
          <a:prstGeom prst="ellipse">
            <a:avLst/>
          </a:prstGeom>
          <a:solidFill>
            <a:schemeClr val="accent1">
              <a:lumMod val="40000"/>
              <a:lumOff val="60000"/>
              <a:alpha val="3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87" name="직선 연결선 86"/>
          <p:cNvCxnSpPr/>
          <p:nvPr/>
        </p:nvCxnSpPr>
        <p:spPr>
          <a:xfrm>
            <a:off x="97160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직선 연결선 87"/>
          <p:cNvCxnSpPr/>
          <p:nvPr/>
        </p:nvCxnSpPr>
        <p:spPr>
          <a:xfrm>
            <a:off x="169168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직선 연결선 88"/>
          <p:cNvCxnSpPr/>
          <p:nvPr/>
        </p:nvCxnSpPr>
        <p:spPr>
          <a:xfrm>
            <a:off x="241176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직선 연결선 89"/>
          <p:cNvCxnSpPr/>
          <p:nvPr/>
        </p:nvCxnSpPr>
        <p:spPr>
          <a:xfrm>
            <a:off x="3203848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직선 연결선 90"/>
          <p:cNvCxnSpPr/>
          <p:nvPr/>
        </p:nvCxnSpPr>
        <p:spPr>
          <a:xfrm>
            <a:off x="385192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직선 연결선 91"/>
          <p:cNvCxnSpPr/>
          <p:nvPr/>
        </p:nvCxnSpPr>
        <p:spPr>
          <a:xfrm>
            <a:off x="457200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직선 연결선 92"/>
          <p:cNvCxnSpPr/>
          <p:nvPr/>
        </p:nvCxnSpPr>
        <p:spPr>
          <a:xfrm>
            <a:off x="529208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직선 연결선 93"/>
          <p:cNvCxnSpPr/>
          <p:nvPr/>
        </p:nvCxnSpPr>
        <p:spPr>
          <a:xfrm>
            <a:off x="6001851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직선 연결선 94"/>
          <p:cNvCxnSpPr/>
          <p:nvPr/>
        </p:nvCxnSpPr>
        <p:spPr>
          <a:xfrm>
            <a:off x="6732240" y="33308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직선 연결선 95"/>
          <p:cNvCxnSpPr/>
          <p:nvPr/>
        </p:nvCxnSpPr>
        <p:spPr>
          <a:xfrm>
            <a:off x="7452320" y="33308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직선 연결선 96"/>
          <p:cNvCxnSpPr/>
          <p:nvPr/>
        </p:nvCxnSpPr>
        <p:spPr>
          <a:xfrm>
            <a:off x="817240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직선 연결선 97"/>
          <p:cNvCxnSpPr/>
          <p:nvPr/>
        </p:nvCxnSpPr>
        <p:spPr>
          <a:xfrm>
            <a:off x="889248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직선 연결선 98"/>
          <p:cNvCxnSpPr/>
          <p:nvPr/>
        </p:nvCxnSpPr>
        <p:spPr>
          <a:xfrm>
            <a:off x="226159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직사각형 65"/>
          <p:cNvSpPr/>
          <p:nvPr/>
        </p:nvSpPr>
        <p:spPr>
          <a:xfrm>
            <a:off x="107504" y="2283718"/>
            <a:ext cx="252028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altLang="ko-KR" sz="1600" dirty="0">
                <a:solidFill>
                  <a:schemeClr val="accent1"/>
                </a:solidFill>
                <a:ea typeface="HY신명조" panose="02030600000101010101" pitchFamily="18" charset="-127"/>
              </a:rPr>
              <a:t>KWANGJU WOMEN’S</a:t>
            </a:r>
          </a:p>
          <a:p>
            <a:pPr algn="r"/>
            <a:r>
              <a:rPr lang="en-US" altLang="ko-KR" sz="1600" dirty="0">
                <a:solidFill>
                  <a:schemeClr val="accent1"/>
                </a:solidFill>
                <a:ea typeface="HY신명조" panose="02030600000101010101" pitchFamily="18" charset="-127"/>
              </a:rPr>
              <a:t> UNIVERSITY</a:t>
            </a:r>
            <a:endParaRPr lang="en-US" altLang="ko-KR" sz="1400" dirty="0">
              <a:solidFill>
                <a:schemeClr val="accent1"/>
              </a:solidFill>
              <a:ea typeface="HY신명조" panose="02030600000101010101" pitchFamily="18" charset="-127"/>
            </a:endParaRPr>
          </a:p>
          <a:p>
            <a:pPr algn="r"/>
            <a:r>
              <a:rPr lang="en-US" altLang="ko-KR" sz="1600" b="1">
                <a:solidFill>
                  <a:schemeClr val="accent1"/>
                </a:solidFill>
                <a:ea typeface="HY신명조" panose="02030600000101010101" pitchFamily="18" charset="-127"/>
              </a:rPr>
              <a:t>2025</a:t>
            </a:r>
            <a:endParaRPr lang="en-US" altLang="ko-KR" sz="1600" b="1" dirty="0">
              <a:solidFill>
                <a:schemeClr val="accent1"/>
              </a:solidFill>
              <a:ea typeface="HY신명조" panose="02030600000101010101" pitchFamily="18" charset="-127"/>
            </a:endParaRPr>
          </a:p>
        </p:txBody>
      </p:sp>
      <p:sp>
        <p:nvSpPr>
          <p:cNvPr id="81" name="타원 80"/>
          <p:cNvSpPr/>
          <p:nvPr/>
        </p:nvSpPr>
        <p:spPr>
          <a:xfrm>
            <a:off x="226159" y="195486"/>
            <a:ext cx="216024" cy="216024"/>
          </a:xfrm>
          <a:prstGeom prst="ellipse">
            <a:avLst/>
          </a:prstGeom>
          <a:solidFill>
            <a:srgbClr val="749B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2" name="타원 81"/>
          <p:cNvSpPr/>
          <p:nvPr/>
        </p:nvSpPr>
        <p:spPr>
          <a:xfrm>
            <a:off x="8784468" y="303498"/>
            <a:ext cx="108012" cy="108012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3" name="타원 82"/>
          <p:cNvSpPr/>
          <p:nvPr/>
        </p:nvSpPr>
        <p:spPr>
          <a:xfrm>
            <a:off x="8676456" y="4749369"/>
            <a:ext cx="216024" cy="216024"/>
          </a:xfrm>
          <a:prstGeom prst="ellipse">
            <a:avLst/>
          </a:prstGeom>
          <a:solidFill>
            <a:srgbClr val="749B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5" name="타원 84"/>
          <p:cNvSpPr/>
          <p:nvPr/>
        </p:nvSpPr>
        <p:spPr>
          <a:xfrm>
            <a:off x="226159" y="4857381"/>
            <a:ext cx="108012" cy="108012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9" name="타원 78"/>
          <p:cNvSpPr/>
          <p:nvPr/>
        </p:nvSpPr>
        <p:spPr>
          <a:xfrm>
            <a:off x="2771800" y="987574"/>
            <a:ext cx="1117539" cy="1117539"/>
          </a:xfrm>
          <a:prstGeom prst="ellipse">
            <a:avLst/>
          </a:prstGeom>
          <a:solidFill>
            <a:schemeClr val="tx2">
              <a:lumMod val="75000"/>
              <a:alpha val="8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8" name="타원 77"/>
          <p:cNvSpPr/>
          <p:nvPr/>
        </p:nvSpPr>
        <p:spPr>
          <a:xfrm>
            <a:off x="3059833" y="987575"/>
            <a:ext cx="3033320" cy="3033320"/>
          </a:xfrm>
          <a:prstGeom prst="ellipse">
            <a:avLst/>
          </a:prstGeom>
          <a:solidFill>
            <a:srgbClr val="749B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0" name="타원 79"/>
          <p:cNvSpPr/>
          <p:nvPr/>
        </p:nvSpPr>
        <p:spPr>
          <a:xfrm>
            <a:off x="5425891" y="3209617"/>
            <a:ext cx="658277" cy="658277"/>
          </a:xfrm>
          <a:prstGeom prst="ellipse">
            <a:avLst/>
          </a:prstGeom>
          <a:solidFill>
            <a:srgbClr val="B0CD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2483767" y="2185653"/>
            <a:ext cx="4248473" cy="494494"/>
          </a:xfrm>
          <a:prstGeom prst="rect">
            <a:avLst/>
          </a:prstGeom>
          <a:noFill/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ko-KR" altLang="en-US" sz="2000" b="1" dirty="0">
                <a:solidFill>
                  <a:schemeClr val="bg1"/>
                </a:solidFill>
                <a:latin typeface="+mj-ea"/>
                <a:ea typeface="+mj-ea"/>
              </a:rPr>
              <a:t>감사합니다</a:t>
            </a:r>
            <a:r>
              <a:rPr lang="en-US" altLang="ko-KR" sz="2000" b="1" dirty="0">
                <a:solidFill>
                  <a:schemeClr val="bg1"/>
                </a:solidFill>
                <a:latin typeface="+mj-ea"/>
                <a:ea typeface="+mj-ea"/>
              </a:rPr>
              <a:t>.</a:t>
            </a:r>
            <a:endParaRPr lang="ko-KR" altLang="en-US" sz="2000" b="1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29" name="타원 28"/>
          <p:cNvSpPr/>
          <p:nvPr/>
        </p:nvSpPr>
        <p:spPr>
          <a:xfrm>
            <a:off x="6334470" y="959961"/>
            <a:ext cx="216024" cy="216024"/>
          </a:xfrm>
          <a:prstGeom prst="ellipse">
            <a:avLst/>
          </a:prstGeom>
          <a:solidFill>
            <a:srgbClr val="749BCA">
              <a:alpha val="3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타원 29"/>
          <p:cNvSpPr/>
          <p:nvPr/>
        </p:nvSpPr>
        <p:spPr>
          <a:xfrm>
            <a:off x="6894259" y="3219823"/>
            <a:ext cx="144016" cy="144016"/>
          </a:xfrm>
          <a:prstGeom prst="ellipse">
            <a:avLst/>
          </a:prstGeom>
          <a:solidFill>
            <a:schemeClr val="tx1">
              <a:lumMod val="75000"/>
              <a:lumOff val="25000"/>
              <a:alpha val="3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직사각형 31"/>
          <p:cNvSpPr/>
          <p:nvPr/>
        </p:nvSpPr>
        <p:spPr>
          <a:xfrm>
            <a:off x="3419872" y="4443958"/>
            <a:ext cx="252028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2000" b="1" dirty="0">
                <a:latin typeface="궁서" panose="02030600000101010101" pitchFamily="18" charset="-127"/>
                <a:ea typeface="궁서" panose="02030600000101010101" pitchFamily="18" charset="-127"/>
              </a:rPr>
              <a:t>학사운영팀</a:t>
            </a:r>
            <a:endParaRPr lang="en-US" altLang="ko-KR" sz="2000" b="1" dirty="0">
              <a:latin typeface="궁서" panose="02030600000101010101" pitchFamily="18" charset="-127"/>
              <a:ea typeface="궁서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776991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1869</TotalTime>
  <Words>472</Words>
  <Application>Microsoft Office PowerPoint</Application>
  <PresentationFormat>화면 슬라이드 쇼(16:9)</PresentationFormat>
  <Paragraphs>136</Paragraphs>
  <Slides>12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12</vt:i4>
      </vt:variant>
    </vt:vector>
  </HeadingPairs>
  <TitlesOfParts>
    <vt:vector size="20" baseType="lpstr">
      <vt:lpstr>G마켓 산스 TTF Medium</vt:lpstr>
      <vt:lpstr>HY신명조</vt:lpstr>
      <vt:lpstr>HY헤드라인M</vt:lpstr>
      <vt:lpstr>궁서</vt:lpstr>
      <vt:lpstr>나눔고딕 ExtraBold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김효정</dc:creator>
  <cp:lastModifiedBy>광주 여대</cp:lastModifiedBy>
  <cp:revision>198</cp:revision>
  <dcterms:created xsi:type="dcterms:W3CDTF">2018-04-08T06:22:26Z</dcterms:created>
  <dcterms:modified xsi:type="dcterms:W3CDTF">2025-02-26T00:23:36Z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Fasoo_Trace_ID" pid="2">
    <vt:lpwstr>eyJub2RlMSI6eyJkc2QiOiIwMTAwMDAwMDAwMDAyNjQzIiwibG9nVGltZSI6IjIwMjUtMDItMjZUMDY6Mjg6NDNaIiwicElEIjo0MTk0MzA0LCJ0cmFjZUlkIjoiNzIyNkM4RUI3QUY2NDE4QUJBRDUwRjZBODQ4MDI5MzMiLCJ1c2VyQ29kZSI6IjIwNDIwMSJ9LCJub2RlMiI6eyJkc2QiOiIwMTAwMDAwMDAwMDAyNjQzIiwibG9nVGltZSI6IjIwMjUtMDItMjZUMDY6Mjg6NDNaIiwicElEIjo0MTk0MzA0LCJ0cmFjZUlkIjoiNzIyNkM4RUI3QUY2NDE4QUJBRDUwRjZBODQ4MDI5MzMiLCJ1c2VyQ29kZSI6IjIwNDIwMSJ9LCJub2RlMyI6eyJkc2QiOiIwMTAwMDAwMDAwMDAyNjQzIiwibG9nVGltZSI6IjIwMjUtMDItMjZUMDY6Mjg6NDNaIiwicElEIjo0MTk0MzA0LCJ0cmFjZUlkIjoiNzIyNkM4RUI3QUY2NDE4QUJBRDUwRjZBODQ4MDI5MzMiLCJ1c2VyQ29kZSI6IjIwNDIwMSJ9LCJub2RlNCI6eyJkc2QiOiIwMTAwMDAwMDAwMDAyNjQzIiwibG9nVGltZSI6IjIwMjUtMDItMjZUMDY6Mjg6NDNaIiwicElEIjo0MTk0MzA0LCJ0cmFjZUlkIjoiNzIyNkM4RUI3QUY2NDE4QUJBRDUwRjZBODQ4MDI5MzMiLCJ1c2VyQ29kZSI6IjIwNDIwMSJ9LCJub2RlNSI6eyJkc2QiOiIwMDAwMDAwMDAwMDAwMDAwIiwibG9nVGltZSI6IjIwMjUtMDItMjZUMDY6Mjk6MTBaIiwicElEIjoyMDQ4LCJ0cmFjZUlkIjoiMkM0NTBBODA4Qzg1NDVBOEI5RDdBQzk3MkM5Njk0RDAiLCJ1c2VyQ29kZSI6IjIwNDIwMSJ9LCJub2RlQ291bnQiOjJ9</vt:lpwstr>
  </property>
</Properties>
</file>