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62" r:id="rId4"/>
    <p:sldId id="269" r:id="rId5"/>
    <p:sldId id="261" r:id="rId6"/>
    <p:sldId id="260" r:id="rId7"/>
    <p:sldId id="267" r:id="rId8"/>
    <p:sldId id="268" r:id="rId9"/>
    <p:sldId id="263" r:id="rId10"/>
  </p:sldIdLst>
  <p:sldSz cx="9144000" cy="5143500" type="screen16x9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19B919"/>
    <a:srgbClr val="F9AD6F"/>
    <a:srgbClr val="4A7DBA"/>
    <a:srgbClr val="E1E9F3"/>
    <a:srgbClr val="749BCA"/>
    <a:srgbClr val="FEFEF8"/>
    <a:srgbClr val="B0CDEA"/>
    <a:srgbClr val="AAE9EC"/>
    <a:srgbClr val="7DCD8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43" d="100"/>
          <a:sy n="143" d="100"/>
        </p:scale>
        <p:origin x="684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4" d="100"/>
          <a:sy n="84" d="100"/>
        </p:scale>
        <p:origin x="319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47B8C5-B554-4D14-BEA2-99CEB4DF0929}" type="datetimeFigureOut">
              <a:rPr lang="ko-KR" altLang="en-US" smtClean="0"/>
              <a:t>2025-02-12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B4108A-5EB8-48E6-8332-5D9DDB1487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67373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Picture 5" descr="logo_black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244376"/>
            <a:ext cx="1512888" cy="3111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81273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Picture 5" descr="logo_black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244376"/>
            <a:ext cx="1512888" cy="311150"/>
          </a:xfrm>
          <a:prstGeom prst="rect">
            <a:avLst/>
          </a:prstGeom>
          <a:noFill/>
        </p:spPr>
      </p:pic>
      <p:sp>
        <p:nvSpPr>
          <p:cNvPr id="9" name="타원 8"/>
          <p:cNvSpPr/>
          <p:nvPr userDrawn="1"/>
        </p:nvSpPr>
        <p:spPr>
          <a:xfrm>
            <a:off x="226159" y="4857381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타원 9"/>
          <p:cNvSpPr/>
          <p:nvPr userDrawn="1"/>
        </p:nvSpPr>
        <p:spPr>
          <a:xfrm>
            <a:off x="8676456" y="4749369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타원 10"/>
          <p:cNvSpPr/>
          <p:nvPr userDrawn="1"/>
        </p:nvSpPr>
        <p:spPr>
          <a:xfrm>
            <a:off x="226159" y="244701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/>
          <p:cNvCxnSpPr/>
          <p:nvPr userDrawn="1"/>
        </p:nvCxnSpPr>
        <p:spPr>
          <a:xfrm>
            <a:off x="226159" y="627534"/>
            <a:ext cx="8666321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타원 12"/>
          <p:cNvSpPr/>
          <p:nvPr userDrawn="1"/>
        </p:nvSpPr>
        <p:spPr>
          <a:xfrm>
            <a:off x="8784468" y="303498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89138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3623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4327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30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30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47904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4946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4502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5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5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02625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2211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91398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05981"/>
            <a:ext cx="2057400" cy="4388644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05981"/>
            <a:ext cx="6019800" cy="4388644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0005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E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C16504-B0E3-4659-A4CA-640CB6573F77}" type="datetimeFigureOut">
              <a:rPr lang="ko-KR" altLang="en-US" smtClean="0"/>
              <a:t>2025-02-12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9396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타원 30"/>
          <p:cNvSpPr/>
          <p:nvPr/>
        </p:nvSpPr>
        <p:spPr>
          <a:xfrm flipH="1" flipV="1">
            <a:off x="2627785" y="961188"/>
            <a:ext cx="4487036" cy="3140932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87" name="직선 연결선 86"/>
          <p:cNvCxnSpPr/>
          <p:nvPr/>
        </p:nvCxnSpPr>
        <p:spPr>
          <a:xfrm>
            <a:off x="9716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직선 연결선 87"/>
          <p:cNvCxnSpPr/>
          <p:nvPr/>
        </p:nvCxnSpPr>
        <p:spPr>
          <a:xfrm>
            <a:off x="16916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직선 연결선 88"/>
          <p:cNvCxnSpPr/>
          <p:nvPr/>
        </p:nvCxnSpPr>
        <p:spPr>
          <a:xfrm>
            <a:off x="241176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직선 연결선 89"/>
          <p:cNvCxnSpPr/>
          <p:nvPr/>
        </p:nvCxnSpPr>
        <p:spPr>
          <a:xfrm>
            <a:off x="3203848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/>
          <p:nvPr/>
        </p:nvCxnSpPr>
        <p:spPr>
          <a:xfrm>
            <a:off x="385192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직선 연결선 91"/>
          <p:cNvCxnSpPr/>
          <p:nvPr/>
        </p:nvCxnSpPr>
        <p:spPr>
          <a:xfrm>
            <a:off x="45720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연결선 92"/>
          <p:cNvCxnSpPr/>
          <p:nvPr/>
        </p:nvCxnSpPr>
        <p:spPr>
          <a:xfrm>
            <a:off x="52920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직선 연결선 93"/>
          <p:cNvCxnSpPr/>
          <p:nvPr/>
        </p:nvCxnSpPr>
        <p:spPr>
          <a:xfrm>
            <a:off x="6001851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직선 연결선 94"/>
          <p:cNvCxnSpPr/>
          <p:nvPr/>
        </p:nvCxnSpPr>
        <p:spPr>
          <a:xfrm>
            <a:off x="673224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직선 연결선 95"/>
          <p:cNvCxnSpPr/>
          <p:nvPr/>
        </p:nvCxnSpPr>
        <p:spPr>
          <a:xfrm>
            <a:off x="745232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직선 연결선 96"/>
          <p:cNvCxnSpPr/>
          <p:nvPr/>
        </p:nvCxnSpPr>
        <p:spPr>
          <a:xfrm>
            <a:off x="81724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직선 연결선 97"/>
          <p:cNvCxnSpPr/>
          <p:nvPr/>
        </p:nvCxnSpPr>
        <p:spPr>
          <a:xfrm>
            <a:off x="88924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직선 연결선 98"/>
          <p:cNvCxnSpPr/>
          <p:nvPr/>
        </p:nvCxnSpPr>
        <p:spPr>
          <a:xfrm>
            <a:off x="226159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직사각형 65"/>
          <p:cNvSpPr/>
          <p:nvPr/>
        </p:nvSpPr>
        <p:spPr>
          <a:xfrm>
            <a:off x="-600243" y="2276168"/>
            <a:ext cx="3610603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ko-KR" sz="2000" dirty="0">
                <a:solidFill>
                  <a:schemeClr val="accent1"/>
                </a:solidFill>
                <a:ea typeface="HY신명조" panose="02030600000101010101" pitchFamily="18" charset="-127"/>
              </a:rPr>
              <a:t>KWANGJU WOMEN’S</a:t>
            </a:r>
          </a:p>
          <a:p>
            <a:pPr algn="r"/>
            <a:r>
              <a:rPr lang="en-US" altLang="ko-KR" sz="2000" dirty="0">
                <a:solidFill>
                  <a:schemeClr val="accent1"/>
                </a:solidFill>
                <a:ea typeface="HY신명조" panose="02030600000101010101" pitchFamily="18" charset="-127"/>
              </a:rPr>
              <a:t> UNIVERSITY</a:t>
            </a:r>
            <a:endParaRPr lang="en-US" altLang="ko-KR" dirty="0">
              <a:solidFill>
                <a:schemeClr val="accent1"/>
              </a:solidFill>
              <a:ea typeface="HY신명조" panose="02030600000101010101" pitchFamily="18" charset="-127"/>
            </a:endParaRPr>
          </a:p>
          <a:p>
            <a:pPr algn="r"/>
            <a:r>
              <a:rPr lang="en-US" altLang="ko-KR" sz="2000" b="1" dirty="0">
                <a:solidFill>
                  <a:schemeClr val="accent1"/>
                </a:solidFill>
                <a:ea typeface="HY신명조" panose="02030600000101010101" pitchFamily="18" charset="-127"/>
              </a:rPr>
              <a:t>2025</a:t>
            </a:r>
          </a:p>
        </p:txBody>
      </p:sp>
      <p:sp>
        <p:nvSpPr>
          <p:cNvPr id="81" name="타원 80"/>
          <p:cNvSpPr/>
          <p:nvPr/>
        </p:nvSpPr>
        <p:spPr>
          <a:xfrm>
            <a:off x="226159" y="195486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2" name="타원 81"/>
          <p:cNvSpPr/>
          <p:nvPr/>
        </p:nvSpPr>
        <p:spPr>
          <a:xfrm>
            <a:off x="8784468" y="303498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3" name="타원 82"/>
          <p:cNvSpPr/>
          <p:nvPr/>
        </p:nvSpPr>
        <p:spPr>
          <a:xfrm>
            <a:off x="8676456" y="4749369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5" name="타원 84"/>
          <p:cNvSpPr/>
          <p:nvPr/>
        </p:nvSpPr>
        <p:spPr>
          <a:xfrm>
            <a:off x="226159" y="4857381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8" name="타원 77"/>
          <p:cNvSpPr/>
          <p:nvPr/>
        </p:nvSpPr>
        <p:spPr>
          <a:xfrm>
            <a:off x="3059832" y="1014994"/>
            <a:ext cx="4054985" cy="3033320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3059836" y="2063918"/>
            <a:ext cx="4248473" cy="1301703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ko-KR" altLang="en-US" sz="2800" b="1" dirty="0">
                <a:solidFill>
                  <a:schemeClr val="bg1"/>
                </a:solidFill>
                <a:latin typeface="+mj-ea"/>
                <a:ea typeface="+mj-ea"/>
              </a:rPr>
              <a:t>신입생 여러분의 입학을</a:t>
            </a:r>
            <a:r>
              <a:rPr lang="en-US" altLang="ko-KR" sz="2800" b="1" dirty="0">
                <a:solidFill>
                  <a:schemeClr val="bg1"/>
                </a:solidFill>
                <a:latin typeface="+mj-ea"/>
                <a:ea typeface="+mj-ea"/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ko-KR" altLang="en-US" sz="2800" b="1" dirty="0">
                <a:solidFill>
                  <a:schemeClr val="bg1"/>
                </a:solidFill>
                <a:latin typeface="+mj-ea"/>
                <a:ea typeface="+mj-ea"/>
              </a:rPr>
              <a:t>환영합니다</a:t>
            </a:r>
          </a:p>
        </p:txBody>
      </p:sp>
      <p:sp>
        <p:nvSpPr>
          <p:cNvPr id="29" name="타원 28"/>
          <p:cNvSpPr/>
          <p:nvPr/>
        </p:nvSpPr>
        <p:spPr>
          <a:xfrm>
            <a:off x="6334470" y="959961"/>
            <a:ext cx="216024" cy="216024"/>
          </a:xfrm>
          <a:prstGeom prst="ellipse">
            <a:avLst/>
          </a:prstGeom>
          <a:solidFill>
            <a:srgbClr val="749BCA">
              <a:alpha val="3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/>
          <p:cNvSpPr/>
          <p:nvPr/>
        </p:nvSpPr>
        <p:spPr>
          <a:xfrm>
            <a:off x="6894259" y="3219823"/>
            <a:ext cx="144016" cy="144016"/>
          </a:xfrm>
          <a:prstGeom prst="ellipse">
            <a:avLst/>
          </a:prstGeom>
          <a:solidFill>
            <a:schemeClr val="tx1">
              <a:lumMod val="75000"/>
              <a:lumOff val="2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/>
          <p:cNvSpPr/>
          <p:nvPr/>
        </p:nvSpPr>
        <p:spPr>
          <a:xfrm>
            <a:off x="2123731" y="4243124"/>
            <a:ext cx="604866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28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학생상담센터 </a:t>
            </a:r>
            <a:r>
              <a:rPr lang="en-US" altLang="ko-KR" sz="28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" panose="020B0600000101010101" pitchFamily="50" charset="-127"/>
                <a:ea typeface="나눔스퀘어" panose="020B0600000101010101" pitchFamily="50" charset="-127"/>
              </a:rPr>
              <a:t>· </a:t>
            </a:r>
            <a:r>
              <a:rPr lang="ko-KR" altLang="en-US" sz="28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대학인권센터</a:t>
            </a:r>
            <a:endParaRPr lang="en-US" altLang="ko-KR" sz="28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9" name="타원 78"/>
          <p:cNvSpPr/>
          <p:nvPr/>
        </p:nvSpPr>
        <p:spPr>
          <a:xfrm>
            <a:off x="2771800" y="987574"/>
            <a:ext cx="1117539" cy="1117539"/>
          </a:xfrm>
          <a:prstGeom prst="ellipse">
            <a:avLst/>
          </a:prstGeom>
          <a:solidFill>
            <a:schemeClr val="tx2">
              <a:lumMod val="75000"/>
              <a:alpha val="8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18376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직선 연결선 27"/>
          <p:cNvCxnSpPr/>
          <p:nvPr/>
        </p:nvCxnSpPr>
        <p:spPr>
          <a:xfrm>
            <a:off x="467544" y="12347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타원 31"/>
          <p:cNvSpPr/>
          <p:nvPr/>
        </p:nvSpPr>
        <p:spPr>
          <a:xfrm flipH="1" flipV="1">
            <a:off x="1275592" y="868180"/>
            <a:ext cx="3136490" cy="3127756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6" name="직선 연결선 25"/>
          <p:cNvCxnSpPr/>
          <p:nvPr/>
        </p:nvCxnSpPr>
        <p:spPr>
          <a:xfrm>
            <a:off x="81724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>
            <a:off x="52920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/>
          <p:cNvCxnSpPr/>
          <p:nvPr/>
        </p:nvCxnSpPr>
        <p:spPr>
          <a:xfrm>
            <a:off x="6001851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/>
          <p:cNvCxnSpPr/>
          <p:nvPr/>
        </p:nvCxnSpPr>
        <p:spPr>
          <a:xfrm>
            <a:off x="673224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>
            <a:off x="745232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/>
          <p:cNvCxnSpPr/>
          <p:nvPr/>
        </p:nvCxnSpPr>
        <p:spPr>
          <a:xfrm>
            <a:off x="9716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/>
          <p:cNvCxnSpPr/>
          <p:nvPr/>
        </p:nvCxnSpPr>
        <p:spPr>
          <a:xfrm>
            <a:off x="16916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>
            <a:off x="241176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3347864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/>
          <p:cNvCxnSpPr/>
          <p:nvPr/>
        </p:nvCxnSpPr>
        <p:spPr>
          <a:xfrm>
            <a:off x="385192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>
            <a:off x="45720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/>
          <p:cNvCxnSpPr/>
          <p:nvPr/>
        </p:nvCxnSpPr>
        <p:spPr>
          <a:xfrm>
            <a:off x="88924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/>
          <p:cNvSpPr/>
          <p:nvPr/>
        </p:nvSpPr>
        <p:spPr>
          <a:xfrm>
            <a:off x="4788024" y="2628076"/>
            <a:ext cx="4536490" cy="181588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600" b="1" dirty="0">
                <a:solidFill>
                  <a:srgbClr val="4A7DBA"/>
                </a:solidFill>
                <a:latin typeface="+mn-ea"/>
              </a:rPr>
              <a:t>01  </a:t>
            </a:r>
            <a:r>
              <a:rPr lang="ko-KR" altLang="en-US" sz="1600" b="1" dirty="0">
                <a:solidFill>
                  <a:srgbClr val="4A7DBA"/>
                </a:solidFill>
                <a:latin typeface="+mn-ea"/>
              </a:rPr>
              <a:t>학생상담센터 안내</a:t>
            </a:r>
            <a:r>
              <a:rPr lang="en-US" altLang="ko-KR" sz="1600" b="1" dirty="0">
                <a:solidFill>
                  <a:srgbClr val="4A7DBA"/>
                </a:solidFill>
                <a:latin typeface="+mn-ea"/>
              </a:rPr>
              <a:t>     </a:t>
            </a:r>
          </a:p>
          <a:p>
            <a:endParaRPr lang="en-US" altLang="ko-KR" sz="1600" b="1" dirty="0">
              <a:solidFill>
                <a:srgbClr val="4A7DBA"/>
              </a:solidFill>
              <a:latin typeface="+mn-ea"/>
            </a:endParaRPr>
          </a:p>
          <a:p>
            <a:r>
              <a:rPr lang="en-US" altLang="ko-KR" sz="1600" b="1" dirty="0">
                <a:solidFill>
                  <a:srgbClr val="4A7DBA"/>
                </a:solidFill>
                <a:latin typeface="+mn-ea"/>
              </a:rPr>
              <a:t>02  </a:t>
            </a:r>
            <a:r>
              <a:rPr lang="ko-KR" altLang="en-US" sz="1600" b="1" dirty="0">
                <a:solidFill>
                  <a:srgbClr val="4A7DBA"/>
                </a:solidFill>
                <a:latin typeface="+mn-ea"/>
              </a:rPr>
              <a:t>학생상담센터</a:t>
            </a:r>
            <a:r>
              <a:rPr lang="en-US" altLang="ko-KR" sz="1600" b="1" dirty="0">
                <a:solidFill>
                  <a:srgbClr val="4A7DBA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rgbClr val="4A7DBA"/>
                </a:solidFill>
                <a:latin typeface="+mn-ea"/>
              </a:rPr>
              <a:t>대학인권센터</a:t>
            </a:r>
            <a:r>
              <a:rPr lang="en-US" altLang="ko-KR" sz="1600" b="1" dirty="0">
                <a:solidFill>
                  <a:srgbClr val="4A7DBA"/>
                </a:solidFill>
                <a:latin typeface="+mn-ea"/>
              </a:rPr>
              <a:t>)</a:t>
            </a:r>
            <a:r>
              <a:rPr lang="ko-KR" altLang="en-US" sz="1600" b="1" dirty="0">
                <a:solidFill>
                  <a:srgbClr val="4A7DBA"/>
                </a:solidFill>
                <a:latin typeface="+mn-ea"/>
              </a:rPr>
              <a:t> 위치 안내</a:t>
            </a:r>
            <a:r>
              <a:rPr lang="en-US" altLang="ko-KR" sz="1600" b="1" dirty="0">
                <a:solidFill>
                  <a:srgbClr val="4A7DBA"/>
                </a:solidFill>
                <a:latin typeface="+mn-ea"/>
              </a:rPr>
              <a:t> </a:t>
            </a:r>
          </a:p>
          <a:p>
            <a:endParaRPr lang="en-US" altLang="ko-KR" sz="1600" b="1" dirty="0">
              <a:solidFill>
                <a:srgbClr val="4A7DBA"/>
              </a:solidFill>
              <a:latin typeface="+mn-ea"/>
            </a:endParaRPr>
          </a:p>
          <a:p>
            <a:r>
              <a:rPr lang="en-US" altLang="ko-KR" sz="1600" b="1" dirty="0">
                <a:solidFill>
                  <a:srgbClr val="4A7DBA"/>
                </a:solidFill>
                <a:latin typeface="+mn-ea"/>
              </a:rPr>
              <a:t>03  </a:t>
            </a:r>
            <a:r>
              <a:rPr lang="ko-KR" altLang="en-US" sz="1600" b="1" dirty="0">
                <a:solidFill>
                  <a:srgbClr val="4A7DBA"/>
                </a:solidFill>
                <a:latin typeface="+mn-ea"/>
              </a:rPr>
              <a:t>대학인권센터 안내</a:t>
            </a:r>
            <a:r>
              <a:rPr lang="en-US" altLang="ko-KR" sz="1600" b="1" dirty="0">
                <a:solidFill>
                  <a:srgbClr val="4A7DBA"/>
                </a:solidFill>
                <a:latin typeface="+mn-ea"/>
              </a:rPr>
              <a:t> </a:t>
            </a:r>
          </a:p>
          <a:p>
            <a:endParaRPr lang="en-US" altLang="ko-KR" sz="1600" b="1" dirty="0">
              <a:solidFill>
                <a:srgbClr val="4A7DBA"/>
              </a:solidFill>
              <a:latin typeface="+mn-ea"/>
            </a:endParaRPr>
          </a:p>
          <a:p>
            <a:r>
              <a:rPr lang="en-US" altLang="ko-KR" sz="1600" b="1" dirty="0">
                <a:solidFill>
                  <a:srgbClr val="4A7DBA"/>
                </a:solidFill>
                <a:latin typeface="+mn-ea"/>
              </a:rPr>
              <a:t>04  </a:t>
            </a:r>
            <a:r>
              <a:rPr lang="ko-KR" altLang="en-US" sz="1600" b="1" dirty="0">
                <a:solidFill>
                  <a:srgbClr val="4A7DBA"/>
                </a:solidFill>
                <a:latin typeface="+mn-ea"/>
              </a:rPr>
              <a:t>학생상담센터 프로그램</a:t>
            </a:r>
            <a:r>
              <a:rPr lang="en-US" altLang="ko-KR" sz="1600" b="1" dirty="0">
                <a:solidFill>
                  <a:srgbClr val="4A7DBA"/>
                </a:solidFill>
                <a:latin typeface="+mn-ea"/>
              </a:rPr>
              <a:t> </a:t>
            </a:r>
          </a:p>
        </p:txBody>
      </p:sp>
      <p:sp>
        <p:nvSpPr>
          <p:cNvPr id="30" name="타원 29"/>
          <p:cNvSpPr/>
          <p:nvPr/>
        </p:nvSpPr>
        <p:spPr>
          <a:xfrm>
            <a:off x="8676456" y="4749369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타원 30"/>
          <p:cNvSpPr/>
          <p:nvPr/>
        </p:nvSpPr>
        <p:spPr>
          <a:xfrm>
            <a:off x="8784468" y="303498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/>
          <p:cNvSpPr/>
          <p:nvPr/>
        </p:nvSpPr>
        <p:spPr>
          <a:xfrm>
            <a:off x="1219429" y="843558"/>
            <a:ext cx="3032734" cy="295358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2263543" y="2355726"/>
            <a:ext cx="1876409" cy="461665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ko-KR" sz="2400" b="1" dirty="0">
                <a:solidFill>
                  <a:srgbClr val="FEFEF8"/>
                </a:solidFill>
                <a:latin typeface="+mj-ea"/>
                <a:ea typeface="+mj-ea"/>
              </a:rPr>
              <a:t>CONTENTS</a:t>
            </a:r>
          </a:p>
        </p:txBody>
      </p:sp>
      <p:sp>
        <p:nvSpPr>
          <p:cNvPr id="34" name="타원 33"/>
          <p:cNvSpPr/>
          <p:nvPr/>
        </p:nvSpPr>
        <p:spPr>
          <a:xfrm>
            <a:off x="3473136" y="3029962"/>
            <a:ext cx="728516" cy="695106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직사각형 34"/>
          <p:cNvSpPr/>
          <p:nvPr/>
        </p:nvSpPr>
        <p:spPr>
          <a:xfrm>
            <a:off x="1356836" y="2094116"/>
            <a:ext cx="278311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100" dirty="0">
                <a:solidFill>
                  <a:schemeClr val="bg1"/>
                </a:solidFill>
                <a:ea typeface="HY신명조" panose="02030600000101010101" pitchFamily="18" charset="-127"/>
              </a:rPr>
              <a:t>KWANGJU WOMEN’S UNIVERSITY </a:t>
            </a:r>
            <a:r>
              <a:rPr lang="en-US" altLang="ko-KR" sz="1100" b="1" dirty="0">
                <a:solidFill>
                  <a:schemeClr val="bg1"/>
                </a:solidFill>
                <a:ea typeface="HY신명조" panose="02030600000101010101" pitchFamily="18" charset="-127"/>
              </a:rPr>
              <a:t>2025</a:t>
            </a:r>
          </a:p>
        </p:txBody>
      </p:sp>
      <p:sp>
        <p:nvSpPr>
          <p:cNvPr id="9" name="원호 8"/>
          <p:cNvSpPr/>
          <p:nvPr/>
        </p:nvSpPr>
        <p:spPr>
          <a:xfrm rot="19890590">
            <a:off x="2136536" y="1105821"/>
            <a:ext cx="4680520" cy="3851805"/>
          </a:xfrm>
          <a:prstGeom prst="arc">
            <a:avLst/>
          </a:prstGeom>
          <a:ln w="9525">
            <a:solidFill>
              <a:srgbClr val="4A7DBA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타원 36"/>
          <p:cNvSpPr/>
          <p:nvPr/>
        </p:nvSpPr>
        <p:spPr>
          <a:xfrm>
            <a:off x="6410454" y="1828655"/>
            <a:ext cx="296910" cy="296910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타원 37"/>
          <p:cNvSpPr/>
          <p:nvPr/>
        </p:nvSpPr>
        <p:spPr>
          <a:xfrm>
            <a:off x="4497772" y="914310"/>
            <a:ext cx="148455" cy="148455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4A7DB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88511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67544" y="155416"/>
            <a:ext cx="3600400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학생상담센터 위치 안내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27804379-6CD5-47A9-9E71-CC196B74FE39}"/>
              </a:ext>
            </a:extLst>
          </p:cNvPr>
          <p:cNvSpPr/>
          <p:nvPr/>
        </p:nvSpPr>
        <p:spPr>
          <a:xfrm>
            <a:off x="395536" y="987574"/>
            <a:ext cx="8064896" cy="3672408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790C8E23-926E-40C5-9942-A0B708F2663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96" t="22059" r="37024" b="24478"/>
          <a:stretch/>
        </p:blipFill>
        <p:spPr>
          <a:xfrm>
            <a:off x="611560" y="1206310"/>
            <a:ext cx="3528392" cy="2157528"/>
          </a:xfrm>
          <a:prstGeom prst="rect">
            <a:avLst/>
          </a:prstGeom>
          <a:effectLst>
            <a:softEdge rad="50800"/>
          </a:effectLst>
        </p:spPr>
      </p:pic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A7E3EB59-AFBF-400D-BF99-1963A1D7D036}"/>
              </a:ext>
            </a:extLst>
          </p:cNvPr>
          <p:cNvSpPr/>
          <p:nvPr/>
        </p:nvSpPr>
        <p:spPr>
          <a:xfrm>
            <a:off x="1403648" y="1751128"/>
            <a:ext cx="1440160" cy="46058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5383D7B0-9E2D-4751-ACEB-710039C3623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1293608"/>
            <a:ext cx="3816424" cy="2862318"/>
          </a:xfrm>
          <a:prstGeom prst="rect">
            <a:avLst/>
          </a:prstGeom>
        </p:spPr>
      </p:pic>
      <p:cxnSp>
        <p:nvCxnSpPr>
          <p:cNvPr id="22" name="직선 화살표 연결선 21">
            <a:extLst>
              <a:ext uri="{FF2B5EF4-FFF2-40B4-BE49-F238E27FC236}">
                <a16:creationId xmlns:a16="http://schemas.microsoft.com/office/drawing/2014/main" id="{AC6DE873-4319-4A95-A758-C26CACCE5744}"/>
              </a:ext>
            </a:extLst>
          </p:cNvPr>
          <p:cNvCxnSpPr>
            <a:cxnSpLocks/>
            <a:stCxn id="12" idx="3"/>
          </p:cNvCxnSpPr>
          <p:nvPr/>
        </p:nvCxnSpPr>
        <p:spPr>
          <a:xfrm>
            <a:off x="2843808" y="1981419"/>
            <a:ext cx="1440160" cy="460582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모서리가 둥근 직사각형 5">
            <a:extLst>
              <a:ext uri="{FF2B5EF4-FFF2-40B4-BE49-F238E27FC236}">
                <a16:creationId xmlns:a16="http://schemas.microsoft.com/office/drawing/2014/main" id="{14B092A6-90C3-4239-8BEF-5E8A307C4FCC}"/>
              </a:ext>
            </a:extLst>
          </p:cNvPr>
          <p:cNvSpPr/>
          <p:nvPr/>
        </p:nvSpPr>
        <p:spPr>
          <a:xfrm>
            <a:off x="504119" y="3570046"/>
            <a:ext cx="3744416" cy="945920"/>
          </a:xfrm>
          <a:prstGeom prst="roundRect">
            <a:avLst/>
          </a:prstGeom>
          <a:solidFill>
            <a:schemeClr val="bg1"/>
          </a:solidFill>
          <a:ln>
            <a:solidFill>
              <a:srgbClr val="000000">
                <a:alpha val="2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b="1" dirty="0">
                <a:solidFill>
                  <a:schemeClr val="tx1"/>
                </a:solidFill>
              </a:rPr>
              <a:t>덕천관</a:t>
            </a:r>
            <a:r>
              <a:rPr lang="en-US" altLang="ko-KR" sz="1200" b="1" dirty="0">
                <a:solidFill>
                  <a:schemeClr val="tx1"/>
                </a:solidFill>
              </a:rPr>
              <a:t>(</a:t>
            </a:r>
            <a:r>
              <a:rPr lang="ko-KR" altLang="en-US" sz="1200" b="1" dirty="0">
                <a:solidFill>
                  <a:schemeClr val="tx1"/>
                </a:solidFill>
              </a:rPr>
              <a:t>스쿨버스 주차장 앞 건물</a:t>
            </a:r>
            <a:r>
              <a:rPr lang="en-US" altLang="ko-KR" sz="1200" b="1" dirty="0">
                <a:solidFill>
                  <a:schemeClr val="tx1"/>
                </a:solidFill>
              </a:rPr>
              <a:t>)</a:t>
            </a:r>
            <a:r>
              <a:rPr lang="en-US" altLang="ko-KR" sz="1600" b="1" dirty="0">
                <a:solidFill>
                  <a:schemeClr val="tx1"/>
                </a:solidFill>
              </a:rPr>
              <a:t>1</a:t>
            </a:r>
            <a:r>
              <a:rPr lang="ko-KR" altLang="en-US" sz="1600" b="1" dirty="0">
                <a:solidFill>
                  <a:schemeClr val="tx1"/>
                </a:solidFill>
              </a:rPr>
              <a:t>층 </a:t>
            </a:r>
            <a:r>
              <a:rPr lang="en-US" altLang="ko-KR" sz="1600" b="1" dirty="0">
                <a:solidFill>
                  <a:schemeClr val="tx1"/>
                </a:solidFill>
              </a:rPr>
              <a:t>8106</a:t>
            </a:r>
            <a:r>
              <a:rPr lang="ko-KR" altLang="en-US" sz="1600" b="1" dirty="0">
                <a:solidFill>
                  <a:schemeClr val="tx1"/>
                </a:solidFill>
              </a:rPr>
              <a:t>호</a:t>
            </a:r>
            <a:br>
              <a:rPr lang="en-US" altLang="ko-KR" sz="1600" b="1" dirty="0">
                <a:solidFill>
                  <a:schemeClr val="tx1"/>
                </a:solidFill>
              </a:rPr>
            </a:br>
            <a:r>
              <a:rPr lang="ko-KR" altLang="en-US" sz="1600" b="1" dirty="0">
                <a:solidFill>
                  <a:schemeClr val="tx1"/>
                </a:solidFill>
              </a:rPr>
              <a:t>☎</a:t>
            </a:r>
            <a:r>
              <a:rPr lang="en-US" altLang="ko-KR" sz="1600" b="1" dirty="0">
                <a:solidFill>
                  <a:schemeClr val="tx1"/>
                </a:solidFill>
              </a:rPr>
              <a:t>) 062-950-3614, 3591</a:t>
            </a:r>
          </a:p>
        </p:txBody>
      </p:sp>
    </p:spTree>
    <p:extLst>
      <p:ext uri="{BB962C8B-B14F-4D97-AF65-F5344CB8AC3E}">
        <p14:creationId xmlns:p14="http://schemas.microsoft.com/office/powerpoint/2010/main" val="4156869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67544" y="155416"/>
            <a:ext cx="3600400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학생상담센터 내부 소개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4716016" y="915566"/>
            <a:ext cx="3960440" cy="3456384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4EA30A08-06FF-41AA-9828-B389A2DCA29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9" y="1095586"/>
            <a:ext cx="1656184" cy="1188132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EB910A27-66CA-4CD0-9E80-B6099B428E1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7460" y="1095586"/>
            <a:ext cx="1717352" cy="1188132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FA1AA47B-7553-41FF-B474-D71E22C4CBF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7460" y="2463738"/>
            <a:ext cx="1717352" cy="1188132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E1AEC491-AE60-4C1F-BFBF-E328D250605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7" y="2448272"/>
            <a:ext cx="1656184" cy="1203598"/>
          </a:xfrm>
          <a:prstGeom prst="rect">
            <a:avLst/>
          </a:prstGeom>
        </p:spPr>
      </p:pic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F01EC148-C88B-4C2B-AB1F-9702BBB167D0}"/>
              </a:ext>
            </a:extLst>
          </p:cNvPr>
          <p:cNvSpPr/>
          <p:nvPr/>
        </p:nvSpPr>
        <p:spPr>
          <a:xfrm>
            <a:off x="5436096" y="3939902"/>
            <a:ext cx="2592288" cy="216024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solidFill>
                  <a:schemeClr val="tx1"/>
                </a:solidFill>
              </a:rPr>
              <a:t>상담실 및 심리검사실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6BD97A2-72D8-487A-AB3B-DB08E928FD3C}"/>
              </a:ext>
            </a:extLst>
          </p:cNvPr>
          <p:cNvSpPr/>
          <p:nvPr/>
        </p:nvSpPr>
        <p:spPr>
          <a:xfrm>
            <a:off x="395536" y="915566"/>
            <a:ext cx="3960440" cy="3456384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07E6ECC0-CE0F-46D0-82AC-E01927F5003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7559" y="1095586"/>
            <a:ext cx="1970938" cy="1296144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9698022A-6C90-4A19-B371-654D4CA4CEFB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00" t="10800" r="6602" b="12667"/>
          <a:stretch/>
        </p:blipFill>
        <p:spPr>
          <a:xfrm rot="5400000">
            <a:off x="113405" y="1641549"/>
            <a:ext cx="2376265" cy="1500364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1D0594B3-D731-48E7-98FC-B5525463B3BC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316"/>
          <a:stretch/>
        </p:blipFill>
        <p:spPr>
          <a:xfrm>
            <a:off x="2195736" y="2499742"/>
            <a:ext cx="1970938" cy="1224136"/>
          </a:xfrm>
          <a:prstGeom prst="rect">
            <a:avLst/>
          </a:prstGeom>
        </p:spPr>
      </p:pic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1F20D5EA-E04E-40D6-83FC-365C098E6374}"/>
              </a:ext>
            </a:extLst>
          </p:cNvPr>
          <p:cNvSpPr/>
          <p:nvPr/>
        </p:nvSpPr>
        <p:spPr>
          <a:xfrm>
            <a:off x="1043608" y="3939902"/>
            <a:ext cx="2592288" cy="216024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solidFill>
                  <a:schemeClr val="tx1"/>
                </a:solidFill>
              </a:rPr>
              <a:t>상담센터 입구</a:t>
            </a:r>
          </a:p>
        </p:txBody>
      </p:sp>
    </p:spTree>
    <p:extLst>
      <p:ext uri="{BB962C8B-B14F-4D97-AF65-F5344CB8AC3E}">
        <p14:creationId xmlns:p14="http://schemas.microsoft.com/office/powerpoint/2010/main" val="3623455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타원 2"/>
          <p:cNvSpPr/>
          <p:nvPr/>
        </p:nvSpPr>
        <p:spPr>
          <a:xfrm flipH="1" flipV="1">
            <a:off x="5528816" y="1828423"/>
            <a:ext cx="3159770" cy="3140932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타원 3"/>
          <p:cNvSpPr/>
          <p:nvPr/>
        </p:nvSpPr>
        <p:spPr>
          <a:xfrm>
            <a:off x="209388" y="923957"/>
            <a:ext cx="1117539" cy="1117539"/>
          </a:xfrm>
          <a:prstGeom prst="ellipse">
            <a:avLst/>
          </a:prstGeom>
          <a:solidFill>
            <a:schemeClr val="tx2">
              <a:lumMod val="75000"/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타원 4"/>
          <p:cNvSpPr/>
          <p:nvPr/>
        </p:nvSpPr>
        <p:spPr>
          <a:xfrm>
            <a:off x="323528" y="865463"/>
            <a:ext cx="3757135" cy="3650503"/>
          </a:xfrm>
          <a:prstGeom prst="ellipse">
            <a:avLst/>
          </a:prstGeom>
          <a:solidFill>
            <a:srgbClr val="749BCA">
              <a:alpha val="2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타원 5"/>
          <p:cNvSpPr/>
          <p:nvPr/>
        </p:nvSpPr>
        <p:spPr>
          <a:xfrm>
            <a:off x="7970430" y="4001705"/>
            <a:ext cx="658277" cy="658277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타원 6"/>
          <p:cNvSpPr/>
          <p:nvPr/>
        </p:nvSpPr>
        <p:spPr>
          <a:xfrm>
            <a:off x="8748464" y="4011910"/>
            <a:ext cx="72008" cy="72008"/>
          </a:xfrm>
          <a:prstGeom prst="ellipse">
            <a:avLst/>
          </a:prstGeom>
          <a:solidFill>
            <a:schemeClr val="tx1">
              <a:lumMod val="75000"/>
              <a:lumOff val="2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모서리가 둥근 직사각형 5">
            <a:extLst>
              <a:ext uri="{FF2B5EF4-FFF2-40B4-BE49-F238E27FC236}">
                <a16:creationId xmlns:a16="http://schemas.microsoft.com/office/drawing/2014/main" id="{1505B090-EB51-4356-B141-3885B02C3A8E}"/>
              </a:ext>
            </a:extLst>
          </p:cNvPr>
          <p:cNvSpPr/>
          <p:nvPr/>
        </p:nvSpPr>
        <p:spPr>
          <a:xfrm>
            <a:off x="598840" y="1553822"/>
            <a:ext cx="1668904" cy="1017928"/>
          </a:xfrm>
          <a:prstGeom prst="roundRect">
            <a:avLst/>
          </a:prstGeom>
          <a:solidFill>
            <a:schemeClr val="bg1"/>
          </a:solidFill>
          <a:ln>
            <a:solidFill>
              <a:srgbClr val="FFC000">
                <a:alpha val="2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500" b="1" dirty="0">
                <a:solidFill>
                  <a:schemeClr val="tx1"/>
                </a:solidFill>
              </a:rPr>
              <a:t>예방교육</a:t>
            </a:r>
            <a:endParaRPr lang="en-US" altLang="ko-KR" sz="2500" b="1" dirty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67544" y="155416"/>
            <a:ext cx="4248472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학생상담센터 업무 및 프로그램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sp>
        <p:nvSpPr>
          <p:cNvPr id="12" name="모서리가 둥근 직사각형 5">
            <a:extLst>
              <a:ext uri="{FF2B5EF4-FFF2-40B4-BE49-F238E27FC236}">
                <a16:creationId xmlns:a16="http://schemas.microsoft.com/office/drawing/2014/main" id="{22C74608-66C6-42CE-8062-FD4311E25DBC}"/>
              </a:ext>
            </a:extLst>
          </p:cNvPr>
          <p:cNvSpPr/>
          <p:nvPr/>
        </p:nvSpPr>
        <p:spPr>
          <a:xfrm>
            <a:off x="2471048" y="1553822"/>
            <a:ext cx="1668904" cy="1017928"/>
          </a:xfrm>
          <a:prstGeom prst="roundRect">
            <a:avLst/>
          </a:prstGeom>
          <a:solidFill>
            <a:schemeClr val="bg1"/>
          </a:solidFill>
          <a:ln>
            <a:solidFill>
              <a:srgbClr val="FFC000">
                <a:alpha val="2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500" b="1" dirty="0">
                <a:solidFill>
                  <a:schemeClr val="tx1"/>
                </a:solidFill>
              </a:rPr>
              <a:t>진로상담</a:t>
            </a:r>
            <a:endParaRPr lang="en-US" altLang="ko-KR" sz="2500" b="1" dirty="0">
              <a:solidFill>
                <a:schemeClr val="tx1"/>
              </a:solidFill>
            </a:endParaRPr>
          </a:p>
        </p:txBody>
      </p:sp>
      <p:sp>
        <p:nvSpPr>
          <p:cNvPr id="13" name="모서리가 둥근 직사각형 5">
            <a:extLst>
              <a:ext uri="{FF2B5EF4-FFF2-40B4-BE49-F238E27FC236}">
                <a16:creationId xmlns:a16="http://schemas.microsoft.com/office/drawing/2014/main" id="{333114FD-5B7B-4333-869E-67946541A9F2}"/>
              </a:ext>
            </a:extLst>
          </p:cNvPr>
          <p:cNvSpPr/>
          <p:nvPr/>
        </p:nvSpPr>
        <p:spPr>
          <a:xfrm>
            <a:off x="598840" y="2849966"/>
            <a:ext cx="1668904" cy="1017928"/>
          </a:xfrm>
          <a:prstGeom prst="roundRect">
            <a:avLst/>
          </a:prstGeom>
          <a:solidFill>
            <a:schemeClr val="bg1"/>
          </a:solidFill>
          <a:ln>
            <a:solidFill>
              <a:srgbClr val="FFC000">
                <a:alpha val="2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500" b="1" dirty="0">
                <a:solidFill>
                  <a:schemeClr val="tx1"/>
                </a:solidFill>
              </a:rPr>
              <a:t>심리상담</a:t>
            </a:r>
            <a:endParaRPr lang="en-US" altLang="ko-KR" sz="2500" b="1" dirty="0">
              <a:solidFill>
                <a:schemeClr val="tx1"/>
              </a:solidFill>
            </a:endParaRPr>
          </a:p>
        </p:txBody>
      </p:sp>
      <p:sp>
        <p:nvSpPr>
          <p:cNvPr id="14" name="모서리가 둥근 직사각형 5">
            <a:extLst>
              <a:ext uri="{FF2B5EF4-FFF2-40B4-BE49-F238E27FC236}">
                <a16:creationId xmlns:a16="http://schemas.microsoft.com/office/drawing/2014/main" id="{00C7C90F-4E2A-4C2D-BCD8-6757627449D9}"/>
              </a:ext>
            </a:extLst>
          </p:cNvPr>
          <p:cNvSpPr/>
          <p:nvPr/>
        </p:nvSpPr>
        <p:spPr>
          <a:xfrm>
            <a:off x="2471048" y="2849966"/>
            <a:ext cx="1668904" cy="1017928"/>
          </a:xfrm>
          <a:prstGeom prst="roundRect">
            <a:avLst/>
          </a:prstGeom>
          <a:solidFill>
            <a:schemeClr val="bg1"/>
          </a:solidFill>
          <a:ln>
            <a:solidFill>
              <a:srgbClr val="FFC000">
                <a:alpha val="2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500" b="1" dirty="0">
                <a:solidFill>
                  <a:schemeClr val="tx1"/>
                </a:solidFill>
              </a:rPr>
              <a:t>위기개입</a:t>
            </a:r>
            <a:endParaRPr lang="en-US" altLang="ko-KR" sz="2500" b="1" dirty="0">
              <a:solidFill>
                <a:schemeClr val="tx1"/>
              </a:solidFill>
            </a:endParaRPr>
          </a:p>
        </p:txBody>
      </p:sp>
      <p:sp>
        <p:nvSpPr>
          <p:cNvPr id="17" name="모서리가 둥근 직사각형 5">
            <a:extLst>
              <a:ext uri="{FF2B5EF4-FFF2-40B4-BE49-F238E27FC236}">
                <a16:creationId xmlns:a16="http://schemas.microsoft.com/office/drawing/2014/main" id="{D6E93445-CF04-4400-AED0-ED043117FF17}"/>
              </a:ext>
            </a:extLst>
          </p:cNvPr>
          <p:cNvSpPr/>
          <p:nvPr/>
        </p:nvSpPr>
        <p:spPr>
          <a:xfrm>
            <a:off x="4912115" y="1082783"/>
            <a:ext cx="3722527" cy="573381"/>
          </a:xfrm>
          <a:prstGeom prst="roundRect">
            <a:avLst/>
          </a:prstGeom>
          <a:solidFill>
            <a:schemeClr val="bg1"/>
          </a:solidFill>
          <a:ln>
            <a:solidFill>
              <a:srgbClr val="19B919">
                <a:alpha val="25882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500" b="1" dirty="0">
                <a:solidFill>
                  <a:schemeClr val="tx1"/>
                </a:solidFill>
              </a:rPr>
              <a:t>개인상담</a:t>
            </a:r>
            <a:r>
              <a:rPr lang="en-US" altLang="ko-KR" sz="2500" b="1" dirty="0">
                <a:solidFill>
                  <a:schemeClr val="tx1"/>
                </a:solidFill>
              </a:rPr>
              <a:t>(1:1)</a:t>
            </a:r>
          </a:p>
        </p:txBody>
      </p:sp>
      <p:sp>
        <p:nvSpPr>
          <p:cNvPr id="19" name="모서리가 둥근 직사각형 5">
            <a:extLst>
              <a:ext uri="{FF2B5EF4-FFF2-40B4-BE49-F238E27FC236}">
                <a16:creationId xmlns:a16="http://schemas.microsoft.com/office/drawing/2014/main" id="{F750D205-7AC0-4B89-AF6E-9A21540D0D35}"/>
              </a:ext>
            </a:extLst>
          </p:cNvPr>
          <p:cNvSpPr/>
          <p:nvPr/>
        </p:nvSpPr>
        <p:spPr>
          <a:xfrm>
            <a:off x="4919322" y="1867677"/>
            <a:ext cx="3722527" cy="573381"/>
          </a:xfrm>
          <a:prstGeom prst="roundRect">
            <a:avLst/>
          </a:prstGeom>
          <a:solidFill>
            <a:schemeClr val="bg1"/>
          </a:solidFill>
          <a:ln>
            <a:solidFill>
              <a:srgbClr val="19B919">
                <a:alpha val="2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500" b="1" dirty="0">
                <a:solidFill>
                  <a:schemeClr val="tx1"/>
                </a:solidFill>
              </a:rPr>
              <a:t>집단상담</a:t>
            </a:r>
            <a:r>
              <a:rPr lang="en-US" altLang="ko-KR" sz="2500" b="1" dirty="0">
                <a:solidFill>
                  <a:schemeClr val="tx1"/>
                </a:solidFill>
              </a:rPr>
              <a:t>(10</a:t>
            </a:r>
            <a:r>
              <a:rPr lang="ko-KR" altLang="en-US" sz="2500" b="1" dirty="0">
                <a:solidFill>
                  <a:schemeClr val="tx1"/>
                </a:solidFill>
              </a:rPr>
              <a:t>명 내외</a:t>
            </a:r>
            <a:r>
              <a:rPr lang="en-US" altLang="ko-KR" sz="2500" b="1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20" name="모서리가 둥근 직사각형 5">
            <a:extLst>
              <a:ext uri="{FF2B5EF4-FFF2-40B4-BE49-F238E27FC236}">
                <a16:creationId xmlns:a16="http://schemas.microsoft.com/office/drawing/2014/main" id="{6C4183AB-1170-4C44-BFFC-7B693205486C}"/>
              </a:ext>
            </a:extLst>
          </p:cNvPr>
          <p:cNvSpPr/>
          <p:nvPr/>
        </p:nvSpPr>
        <p:spPr>
          <a:xfrm>
            <a:off x="4919322" y="2613317"/>
            <a:ext cx="3722527" cy="573381"/>
          </a:xfrm>
          <a:prstGeom prst="roundRect">
            <a:avLst/>
          </a:prstGeom>
          <a:solidFill>
            <a:schemeClr val="bg1"/>
          </a:solidFill>
          <a:ln>
            <a:solidFill>
              <a:srgbClr val="19B919">
                <a:alpha val="2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500" b="1" dirty="0">
                <a:solidFill>
                  <a:schemeClr val="tx1"/>
                </a:solidFill>
              </a:rPr>
              <a:t>심리검사 </a:t>
            </a:r>
            <a:r>
              <a:rPr lang="en-US" altLang="ko-KR" sz="2500" b="1" dirty="0">
                <a:solidFill>
                  <a:schemeClr val="tx1"/>
                </a:solidFill>
              </a:rPr>
              <a:t>&amp; </a:t>
            </a:r>
            <a:r>
              <a:rPr lang="ko-KR" altLang="en-US" sz="2500" b="1" dirty="0">
                <a:solidFill>
                  <a:schemeClr val="tx1"/>
                </a:solidFill>
              </a:rPr>
              <a:t>해석상담</a:t>
            </a:r>
            <a:endParaRPr lang="en-US" altLang="ko-KR" sz="2500" b="1" dirty="0">
              <a:solidFill>
                <a:schemeClr val="tx1"/>
              </a:solidFill>
            </a:endParaRPr>
          </a:p>
        </p:txBody>
      </p:sp>
      <p:sp>
        <p:nvSpPr>
          <p:cNvPr id="21" name="모서리가 둥근 직사각형 5">
            <a:extLst>
              <a:ext uri="{FF2B5EF4-FFF2-40B4-BE49-F238E27FC236}">
                <a16:creationId xmlns:a16="http://schemas.microsoft.com/office/drawing/2014/main" id="{A04B4755-8920-4281-8D29-B44C4C5BA6E6}"/>
              </a:ext>
            </a:extLst>
          </p:cNvPr>
          <p:cNvSpPr/>
          <p:nvPr/>
        </p:nvSpPr>
        <p:spPr>
          <a:xfrm>
            <a:off x="4906179" y="3343327"/>
            <a:ext cx="3731237" cy="573381"/>
          </a:xfrm>
          <a:prstGeom prst="roundRect">
            <a:avLst/>
          </a:prstGeom>
          <a:solidFill>
            <a:schemeClr val="bg1"/>
          </a:solidFill>
          <a:ln>
            <a:solidFill>
              <a:srgbClr val="19B919">
                <a:alpha val="2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500" b="1" dirty="0">
                <a:solidFill>
                  <a:schemeClr val="tx1"/>
                </a:solidFill>
              </a:rPr>
              <a:t>또래상담 </a:t>
            </a:r>
            <a:r>
              <a:rPr lang="en-US" altLang="ko-KR" sz="2500" b="1" dirty="0">
                <a:solidFill>
                  <a:schemeClr val="tx1"/>
                </a:solidFill>
              </a:rPr>
              <a:t>(</a:t>
            </a:r>
            <a:r>
              <a:rPr lang="ko-KR" altLang="en-US" sz="2500" b="1" dirty="0">
                <a:solidFill>
                  <a:schemeClr val="tx1"/>
                </a:solidFill>
              </a:rPr>
              <a:t>또래상담자</a:t>
            </a:r>
            <a:r>
              <a:rPr lang="en-US" altLang="ko-KR" sz="2500" b="1" dirty="0">
                <a:solidFill>
                  <a:schemeClr val="tx1"/>
                </a:solidFill>
              </a:rPr>
              <a:t>)</a:t>
            </a: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55AC1F1F-1C10-4C98-9BD5-2A4E6CCE6702}"/>
              </a:ext>
            </a:extLst>
          </p:cNvPr>
          <p:cNvCxnSpPr>
            <a:cxnSpLocks/>
          </p:cNvCxnSpPr>
          <p:nvPr/>
        </p:nvCxnSpPr>
        <p:spPr>
          <a:xfrm>
            <a:off x="4499992" y="1039721"/>
            <a:ext cx="0" cy="3548253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모서리가 둥근 직사각형 5">
            <a:extLst>
              <a:ext uri="{FF2B5EF4-FFF2-40B4-BE49-F238E27FC236}">
                <a16:creationId xmlns:a16="http://schemas.microsoft.com/office/drawing/2014/main" id="{66110EF6-0084-4F81-9AD2-FF469B8C625C}"/>
              </a:ext>
            </a:extLst>
          </p:cNvPr>
          <p:cNvSpPr/>
          <p:nvPr/>
        </p:nvSpPr>
        <p:spPr>
          <a:xfrm>
            <a:off x="4912278" y="4073337"/>
            <a:ext cx="3731237" cy="573381"/>
          </a:xfrm>
          <a:prstGeom prst="roundRect">
            <a:avLst/>
          </a:prstGeom>
          <a:solidFill>
            <a:schemeClr val="bg1"/>
          </a:solidFill>
          <a:ln>
            <a:solidFill>
              <a:srgbClr val="19B919">
                <a:alpha val="2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500" b="1" dirty="0">
                <a:solidFill>
                  <a:schemeClr val="tx1"/>
                </a:solidFill>
              </a:rPr>
              <a:t>특강 및 캠페인</a:t>
            </a:r>
            <a:endParaRPr lang="en-US" altLang="ko-KR" sz="25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95278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323528" y="843559"/>
            <a:ext cx="8496943" cy="4104456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467544" y="155416"/>
            <a:ext cx="4968552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개인상담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,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심리검사 신청방법 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965EE516-0503-4BED-87DF-80236F2AF8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19" t="-1" r="38215" b="49939"/>
          <a:stretch/>
        </p:blipFill>
        <p:spPr>
          <a:xfrm>
            <a:off x="807542" y="2571750"/>
            <a:ext cx="5348634" cy="2304256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8533A243-7B29-4E8D-A070-58C553FE2C08}"/>
              </a:ext>
            </a:extLst>
          </p:cNvPr>
          <p:cNvSpPr/>
          <p:nvPr/>
        </p:nvSpPr>
        <p:spPr>
          <a:xfrm>
            <a:off x="827584" y="2294751"/>
            <a:ext cx="4968552" cy="27699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학생중심교육 온라인시스템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(</a:t>
            </a:r>
            <a:r>
              <a:rPr lang="en-US" altLang="ko-KR" sz="1200" b="1" dirty="0">
                <a:solidFill>
                  <a:schemeClr val="accent1"/>
                </a:solidFill>
                <a:latin typeface="+mj-ea"/>
              </a:rPr>
              <a:t>portal.kwu.ac.kr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)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에 접속  </a:t>
            </a:r>
            <a:endParaRPr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6E26CBBE-B741-40D8-9C67-4C43745A50FB}"/>
              </a:ext>
            </a:extLst>
          </p:cNvPr>
          <p:cNvSpPr/>
          <p:nvPr/>
        </p:nvSpPr>
        <p:spPr>
          <a:xfrm>
            <a:off x="755576" y="994832"/>
            <a:ext cx="4968552" cy="7848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ko-KR" sz="1500" b="1" dirty="0">
                <a:latin typeface="+mj-ea"/>
              </a:rPr>
              <a:t>1.</a:t>
            </a:r>
            <a:r>
              <a:rPr lang="ko-KR" altLang="en-US" sz="1500" b="1" dirty="0">
                <a:solidFill>
                  <a:schemeClr val="accent1"/>
                </a:solidFill>
                <a:latin typeface="+mj-ea"/>
              </a:rPr>
              <a:t>   전화</a:t>
            </a:r>
            <a:r>
              <a:rPr lang="ko-KR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 신청 </a:t>
            </a:r>
            <a:r>
              <a:rPr lang="en-US" altLang="ko-KR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(</a:t>
            </a:r>
            <a:r>
              <a:rPr lang="en-US" altLang="ko-KR" sz="1500" b="1" dirty="0">
                <a:solidFill>
                  <a:schemeClr val="accent1"/>
                </a:solidFill>
                <a:latin typeface="+mj-ea"/>
              </a:rPr>
              <a:t>062-950-3614</a:t>
            </a:r>
            <a:r>
              <a:rPr lang="en-US" altLang="ko-KR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)</a:t>
            </a:r>
          </a:p>
          <a:p>
            <a:pPr marL="342900" indent="-342900">
              <a:buAutoNum type="arabicPeriod"/>
            </a:pPr>
            <a:endParaRPr lang="en-US" altLang="ko-KR" sz="15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  <a:p>
            <a:r>
              <a:rPr lang="en-US" altLang="ko-KR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2.  </a:t>
            </a:r>
            <a:r>
              <a:rPr lang="ko-KR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 </a:t>
            </a:r>
            <a:r>
              <a:rPr lang="ko-KR" altLang="en-US" sz="1500" b="1" dirty="0">
                <a:solidFill>
                  <a:srgbClr val="4A7DBA"/>
                </a:solidFill>
                <a:latin typeface="+mj-ea"/>
              </a:rPr>
              <a:t>대면</a:t>
            </a:r>
            <a:r>
              <a:rPr lang="ko-KR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 신청</a:t>
            </a:r>
            <a:r>
              <a:rPr lang="en-US" altLang="ko-KR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: </a:t>
            </a:r>
            <a:r>
              <a:rPr lang="ko-KR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직접 센터에 방문 </a:t>
            </a:r>
            <a:endParaRPr lang="en-US" altLang="ko-KR" sz="15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640E2133-32BC-4D15-B653-C3500ED91629}"/>
              </a:ext>
            </a:extLst>
          </p:cNvPr>
          <p:cNvSpPr/>
          <p:nvPr/>
        </p:nvSpPr>
        <p:spPr>
          <a:xfrm>
            <a:off x="755576" y="1888545"/>
            <a:ext cx="4968552" cy="3231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ko-KR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3.   </a:t>
            </a:r>
            <a:r>
              <a:rPr lang="ko-KR" altLang="en-US" sz="1500" b="1" dirty="0">
                <a:solidFill>
                  <a:srgbClr val="4A7DBA"/>
                </a:solidFill>
                <a:latin typeface="+mj-ea"/>
              </a:rPr>
              <a:t>온라인</a:t>
            </a:r>
            <a:r>
              <a:rPr lang="ko-KR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 신청</a:t>
            </a:r>
            <a:endParaRPr lang="en-US" altLang="ko-KR" sz="15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0446509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323528" y="843558"/>
            <a:ext cx="8496944" cy="4104456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467544" y="155416"/>
            <a:ext cx="3312368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20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비교과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 프로그램 신청방법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12259F39-754E-44E6-BD95-0DDE9D238FC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" r="51904" b="54678"/>
          <a:stretch/>
        </p:blipFill>
        <p:spPr>
          <a:xfrm>
            <a:off x="755576" y="2541789"/>
            <a:ext cx="5472608" cy="233421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F919A0E6-74CA-4E14-BAC0-7A71ACAA5133}"/>
              </a:ext>
            </a:extLst>
          </p:cNvPr>
          <p:cNvSpPr/>
          <p:nvPr/>
        </p:nvSpPr>
        <p:spPr>
          <a:xfrm>
            <a:off x="755576" y="1888545"/>
            <a:ext cx="4968552" cy="3231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ko-KR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3.   </a:t>
            </a:r>
            <a:r>
              <a:rPr lang="ko-KR" altLang="en-US" sz="1500" b="1" dirty="0">
                <a:solidFill>
                  <a:srgbClr val="4A7DBA"/>
                </a:solidFill>
                <a:latin typeface="+mj-ea"/>
              </a:rPr>
              <a:t>온라인</a:t>
            </a:r>
            <a:r>
              <a:rPr lang="ko-KR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 신청</a:t>
            </a:r>
            <a:endParaRPr lang="en-US" altLang="ko-KR" sz="15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B3324E31-661F-4EA4-8F0D-C665E395287F}"/>
              </a:ext>
            </a:extLst>
          </p:cNvPr>
          <p:cNvSpPr/>
          <p:nvPr/>
        </p:nvSpPr>
        <p:spPr>
          <a:xfrm>
            <a:off x="827584" y="2283718"/>
            <a:ext cx="4968552" cy="27699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학생중심교육 온라인시스템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(</a:t>
            </a:r>
            <a:r>
              <a:rPr lang="en-US" altLang="ko-KR" sz="1200" b="1" dirty="0">
                <a:solidFill>
                  <a:srgbClr val="4A7DBA"/>
                </a:solidFill>
                <a:latin typeface="+mj-ea"/>
              </a:rPr>
              <a:t>portal.kwu.ac.kr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)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에 접속</a:t>
            </a:r>
            <a:endParaRPr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CDE942B2-232B-45B2-90E9-702471106685}"/>
              </a:ext>
            </a:extLst>
          </p:cNvPr>
          <p:cNvSpPr/>
          <p:nvPr/>
        </p:nvSpPr>
        <p:spPr>
          <a:xfrm>
            <a:off x="755576" y="994832"/>
            <a:ext cx="4968552" cy="7848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ko-KR" sz="1500" b="1" dirty="0">
                <a:latin typeface="+mj-ea"/>
              </a:rPr>
              <a:t>1.</a:t>
            </a:r>
            <a:r>
              <a:rPr lang="ko-KR" altLang="en-US" sz="1500" b="1" dirty="0">
                <a:solidFill>
                  <a:schemeClr val="accent1"/>
                </a:solidFill>
                <a:latin typeface="+mj-ea"/>
              </a:rPr>
              <a:t>   전화</a:t>
            </a:r>
            <a:r>
              <a:rPr lang="ko-KR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 신청 </a:t>
            </a:r>
            <a:r>
              <a:rPr lang="en-US" altLang="ko-KR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(</a:t>
            </a:r>
            <a:r>
              <a:rPr lang="en-US" altLang="ko-KR" sz="1500" b="1" dirty="0">
                <a:solidFill>
                  <a:schemeClr val="accent1"/>
                </a:solidFill>
                <a:latin typeface="+mj-ea"/>
              </a:rPr>
              <a:t>062-950-3614</a:t>
            </a:r>
            <a:r>
              <a:rPr lang="en-US" altLang="ko-KR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)</a:t>
            </a:r>
          </a:p>
          <a:p>
            <a:pPr marL="342900" indent="-342900">
              <a:buAutoNum type="arabicPeriod"/>
            </a:pPr>
            <a:endParaRPr lang="en-US" altLang="ko-KR" sz="15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  <a:p>
            <a:r>
              <a:rPr lang="en-US" altLang="ko-KR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2.  </a:t>
            </a:r>
            <a:r>
              <a:rPr lang="ko-KR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 </a:t>
            </a:r>
            <a:r>
              <a:rPr lang="ko-KR" altLang="en-US" sz="1500" b="1" dirty="0">
                <a:solidFill>
                  <a:srgbClr val="4A7DBA"/>
                </a:solidFill>
                <a:latin typeface="+mj-ea"/>
              </a:rPr>
              <a:t>대면</a:t>
            </a:r>
            <a:r>
              <a:rPr lang="ko-KR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 신청</a:t>
            </a:r>
            <a:r>
              <a:rPr lang="en-US" altLang="ko-KR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: </a:t>
            </a:r>
            <a:r>
              <a:rPr lang="ko-KR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직접 센터에 방문 </a:t>
            </a:r>
            <a:endParaRPr lang="en-US" altLang="ko-KR" sz="15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6362309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타원 2"/>
          <p:cNvSpPr/>
          <p:nvPr/>
        </p:nvSpPr>
        <p:spPr>
          <a:xfrm flipH="1" flipV="1">
            <a:off x="5530398" y="1851670"/>
            <a:ext cx="3159770" cy="3140932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타원 3"/>
          <p:cNvSpPr/>
          <p:nvPr/>
        </p:nvSpPr>
        <p:spPr>
          <a:xfrm>
            <a:off x="209388" y="923957"/>
            <a:ext cx="1117539" cy="1117539"/>
          </a:xfrm>
          <a:prstGeom prst="ellipse">
            <a:avLst/>
          </a:prstGeom>
          <a:solidFill>
            <a:schemeClr val="tx2">
              <a:lumMod val="75000"/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타원 4"/>
          <p:cNvSpPr/>
          <p:nvPr/>
        </p:nvSpPr>
        <p:spPr>
          <a:xfrm>
            <a:off x="323528" y="887369"/>
            <a:ext cx="3888432" cy="3700605"/>
          </a:xfrm>
          <a:prstGeom prst="ellipse">
            <a:avLst/>
          </a:prstGeom>
          <a:solidFill>
            <a:srgbClr val="749BCA">
              <a:alpha val="2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타원 5"/>
          <p:cNvSpPr/>
          <p:nvPr/>
        </p:nvSpPr>
        <p:spPr>
          <a:xfrm>
            <a:off x="7970430" y="4001705"/>
            <a:ext cx="658277" cy="658277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타원 6"/>
          <p:cNvSpPr/>
          <p:nvPr/>
        </p:nvSpPr>
        <p:spPr>
          <a:xfrm>
            <a:off x="8748464" y="4011910"/>
            <a:ext cx="72008" cy="72008"/>
          </a:xfrm>
          <a:prstGeom prst="ellipse">
            <a:avLst/>
          </a:prstGeom>
          <a:solidFill>
            <a:schemeClr val="tx1">
              <a:lumMod val="75000"/>
              <a:lumOff val="2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467544" y="155416"/>
            <a:ext cx="4536504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대학인권센터 업무 및 프로그램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sp>
        <p:nvSpPr>
          <p:cNvPr id="10" name="모서리가 둥근 직사각형 5">
            <a:extLst>
              <a:ext uri="{FF2B5EF4-FFF2-40B4-BE49-F238E27FC236}">
                <a16:creationId xmlns:a16="http://schemas.microsoft.com/office/drawing/2014/main" id="{AD4D811F-38F4-4887-909F-C2EF9A10910A}"/>
              </a:ext>
            </a:extLst>
          </p:cNvPr>
          <p:cNvSpPr/>
          <p:nvPr/>
        </p:nvSpPr>
        <p:spPr>
          <a:xfrm>
            <a:off x="395536" y="1334135"/>
            <a:ext cx="3956659" cy="1509553"/>
          </a:xfrm>
          <a:prstGeom prst="roundRect">
            <a:avLst/>
          </a:prstGeom>
          <a:solidFill>
            <a:schemeClr val="bg1"/>
          </a:solidFill>
          <a:ln>
            <a:solidFill>
              <a:srgbClr val="FFC000">
                <a:alpha val="25882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500" b="1" dirty="0">
                <a:solidFill>
                  <a:schemeClr val="tx1"/>
                </a:solidFill>
              </a:rPr>
              <a:t>교직원 </a:t>
            </a:r>
            <a:r>
              <a:rPr lang="en-US" altLang="ko-KR" sz="2500" b="1" dirty="0">
                <a:solidFill>
                  <a:schemeClr val="tx1"/>
                </a:solidFill>
              </a:rPr>
              <a:t>&amp; </a:t>
            </a:r>
            <a:r>
              <a:rPr lang="ko-KR" altLang="en-US" sz="2500" b="1" dirty="0">
                <a:solidFill>
                  <a:schemeClr val="tx1"/>
                </a:solidFill>
              </a:rPr>
              <a:t>재학생 대상 </a:t>
            </a:r>
            <a:endParaRPr lang="en-US" altLang="ko-KR" sz="2500" b="1" dirty="0">
              <a:solidFill>
                <a:schemeClr val="tx1"/>
              </a:solidFill>
            </a:endParaRPr>
          </a:p>
          <a:p>
            <a:pPr algn="ctr"/>
            <a:r>
              <a:rPr lang="ko-KR" altLang="en-US" sz="2500" b="1" dirty="0">
                <a:solidFill>
                  <a:schemeClr val="tx1"/>
                </a:solidFill>
              </a:rPr>
              <a:t>폭력예방교육 </a:t>
            </a:r>
            <a:endParaRPr lang="en-US" altLang="ko-KR" sz="2500" b="1" dirty="0">
              <a:solidFill>
                <a:schemeClr val="tx1"/>
              </a:solidFill>
            </a:endParaRPr>
          </a:p>
        </p:txBody>
      </p:sp>
      <p:sp>
        <p:nvSpPr>
          <p:cNvPr id="11" name="모서리가 둥근 직사각형 5">
            <a:extLst>
              <a:ext uri="{FF2B5EF4-FFF2-40B4-BE49-F238E27FC236}">
                <a16:creationId xmlns:a16="http://schemas.microsoft.com/office/drawing/2014/main" id="{F3CDE97E-B9B2-4F8C-AC0B-B9EDD8C834C0}"/>
              </a:ext>
            </a:extLst>
          </p:cNvPr>
          <p:cNvSpPr/>
          <p:nvPr/>
        </p:nvSpPr>
        <p:spPr>
          <a:xfrm>
            <a:off x="395536" y="3075806"/>
            <a:ext cx="3956660" cy="1509553"/>
          </a:xfrm>
          <a:prstGeom prst="roundRect">
            <a:avLst/>
          </a:prstGeom>
          <a:solidFill>
            <a:schemeClr val="bg1"/>
          </a:solidFill>
          <a:ln>
            <a:solidFill>
              <a:srgbClr val="FFC000">
                <a:alpha val="25882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500" b="1" dirty="0">
                <a:solidFill>
                  <a:schemeClr val="tx1"/>
                </a:solidFill>
              </a:rPr>
              <a:t>인권침해 행위 신고</a:t>
            </a:r>
            <a:r>
              <a:rPr lang="en-US" altLang="ko-KR" sz="2500" b="1" dirty="0">
                <a:solidFill>
                  <a:schemeClr val="tx1"/>
                </a:solidFill>
              </a:rPr>
              <a:t>, </a:t>
            </a:r>
            <a:r>
              <a:rPr lang="ko-KR" altLang="en-US" sz="2500" b="1" dirty="0">
                <a:solidFill>
                  <a:schemeClr val="tx1"/>
                </a:solidFill>
              </a:rPr>
              <a:t>접수</a:t>
            </a:r>
            <a:endParaRPr lang="en-US" altLang="ko-KR" sz="2500" b="1" dirty="0">
              <a:solidFill>
                <a:schemeClr val="tx1"/>
              </a:solidFill>
            </a:endParaRPr>
          </a:p>
          <a:p>
            <a:pPr algn="ctr"/>
            <a:r>
              <a:rPr lang="ko-KR" altLang="en-US" sz="2500" b="1" dirty="0">
                <a:solidFill>
                  <a:schemeClr val="tx1"/>
                </a:solidFill>
              </a:rPr>
              <a:t>→ 조사와 상담</a:t>
            </a:r>
            <a:endParaRPr lang="en-US" altLang="ko-KR" sz="2500" b="1" dirty="0">
              <a:solidFill>
                <a:schemeClr val="tx1"/>
              </a:solidFill>
            </a:endParaRPr>
          </a:p>
        </p:txBody>
      </p:sp>
      <p:sp>
        <p:nvSpPr>
          <p:cNvPr id="12" name="모서리가 둥근 직사각형 5">
            <a:extLst>
              <a:ext uri="{FF2B5EF4-FFF2-40B4-BE49-F238E27FC236}">
                <a16:creationId xmlns:a16="http://schemas.microsoft.com/office/drawing/2014/main" id="{C80EFC43-07C6-41F7-9FA9-675B8FC80307}"/>
              </a:ext>
            </a:extLst>
          </p:cNvPr>
          <p:cNvSpPr/>
          <p:nvPr/>
        </p:nvSpPr>
        <p:spPr>
          <a:xfrm>
            <a:off x="5076056" y="843558"/>
            <a:ext cx="3331717" cy="4032448"/>
          </a:xfrm>
          <a:prstGeom prst="roundRect">
            <a:avLst/>
          </a:prstGeom>
          <a:solidFill>
            <a:schemeClr val="bg1"/>
          </a:solidFill>
          <a:ln>
            <a:solidFill>
              <a:srgbClr val="19B919">
                <a:alpha val="25882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500" b="1" dirty="0">
              <a:solidFill>
                <a:schemeClr val="tx1"/>
              </a:solidFill>
            </a:endParaRPr>
          </a:p>
          <a:p>
            <a:pPr algn="ctr"/>
            <a:endParaRPr lang="en-US" altLang="ko-KR" sz="2500" b="1" dirty="0">
              <a:solidFill>
                <a:schemeClr val="tx1"/>
              </a:solidFill>
            </a:endParaRPr>
          </a:p>
          <a:p>
            <a:pPr algn="ctr"/>
            <a:endParaRPr lang="en-US" altLang="ko-KR" sz="2500" b="1" dirty="0">
              <a:solidFill>
                <a:schemeClr val="tx1"/>
              </a:solidFill>
            </a:endParaRPr>
          </a:p>
          <a:p>
            <a:pPr algn="ctr"/>
            <a:endParaRPr lang="en-US" altLang="ko-KR" sz="2500" b="1" dirty="0">
              <a:solidFill>
                <a:schemeClr val="tx1"/>
              </a:solidFill>
            </a:endParaRPr>
          </a:p>
          <a:p>
            <a:pPr algn="ctr"/>
            <a:endParaRPr lang="en-US" altLang="ko-KR" sz="2500" b="1" dirty="0">
              <a:solidFill>
                <a:schemeClr val="tx1"/>
              </a:solidFill>
            </a:endParaRPr>
          </a:p>
          <a:p>
            <a:pPr algn="ctr"/>
            <a:endParaRPr lang="en-US" altLang="ko-KR" sz="2500" b="1" dirty="0">
              <a:solidFill>
                <a:schemeClr val="tx1"/>
              </a:solidFill>
            </a:endParaRPr>
          </a:p>
          <a:p>
            <a:pPr algn="ctr"/>
            <a:endParaRPr lang="en-US" altLang="ko-KR" sz="2500" b="1" dirty="0">
              <a:solidFill>
                <a:schemeClr val="tx1"/>
              </a:solidFill>
            </a:endParaRPr>
          </a:p>
          <a:p>
            <a:pPr algn="ctr"/>
            <a:endParaRPr lang="en-US" altLang="ko-KR" sz="2500" b="1" dirty="0">
              <a:solidFill>
                <a:schemeClr val="tx1"/>
              </a:solidFill>
            </a:endParaRPr>
          </a:p>
          <a:p>
            <a:pPr algn="ctr"/>
            <a:r>
              <a:rPr lang="ko-KR" altLang="en-US" sz="2500" b="1" dirty="0">
                <a:solidFill>
                  <a:schemeClr val="tx1"/>
                </a:solidFill>
              </a:rPr>
              <a:t>인권관련 캠페인</a:t>
            </a:r>
            <a:endParaRPr lang="en-US" altLang="ko-KR" sz="2500" b="1" dirty="0">
              <a:solidFill>
                <a:schemeClr val="tx1"/>
              </a:solidFill>
            </a:endParaRPr>
          </a:p>
          <a:p>
            <a:pPr algn="ctr"/>
            <a:r>
              <a:rPr lang="ko-KR" altLang="en-US" sz="2500" b="1" dirty="0">
                <a:solidFill>
                  <a:schemeClr val="tx1"/>
                </a:solidFill>
              </a:rPr>
              <a:t>및 교육</a:t>
            </a:r>
            <a:endParaRPr lang="en-US" altLang="ko-KR" sz="2500" b="1" dirty="0">
              <a:solidFill>
                <a:schemeClr val="tx1"/>
              </a:solidFill>
            </a:endParaRPr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40903F49-BC54-433B-9C3D-CD3750BF043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1887" y="1143443"/>
            <a:ext cx="1616377" cy="1212283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D0711943-BB49-4C68-BBA7-1866BC61289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01" t="2934" r="17100" b="-170"/>
          <a:stretch/>
        </p:blipFill>
        <p:spPr>
          <a:xfrm>
            <a:off x="5510278" y="2202920"/>
            <a:ext cx="1077946" cy="1592966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F0A8A80C-3112-4617-A90E-50453933E73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03" r="14777" b="5201"/>
          <a:stretch/>
        </p:blipFill>
        <p:spPr>
          <a:xfrm>
            <a:off x="7037632" y="987574"/>
            <a:ext cx="1062760" cy="1440161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DC75DE11-6C9E-4606-A800-826AE85EA7B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00" t="5898" r="11802" b="9435"/>
          <a:stretch/>
        </p:blipFill>
        <p:spPr>
          <a:xfrm>
            <a:off x="6735700" y="2355726"/>
            <a:ext cx="1292684" cy="1440160"/>
          </a:xfrm>
          <a:prstGeom prst="rect">
            <a:avLst/>
          </a:prstGeom>
        </p:spPr>
      </p:pic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8E59D4FF-FFA1-48F2-B82B-B55FEB216E8F}"/>
              </a:ext>
            </a:extLst>
          </p:cNvPr>
          <p:cNvCxnSpPr>
            <a:cxnSpLocks/>
          </p:cNvCxnSpPr>
          <p:nvPr/>
        </p:nvCxnSpPr>
        <p:spPr>
          <a:xfrm>
            <a:off x="4716016" y="1039721"/>
            <a:ext cx="0" cy="3548253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41491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타원 30"/>
          <p:cNvSpPr/>
          <p:nvPr/>
        </p:nvSpPr>
        <p:spPr>
          <a:xfrm flipH="1" flipV="1">
            <a:off x="2137780" y="604923"/>
            <a:ext cx="3159770" cy="3140932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87" name="직선 연결선 86"/>
          <p:cNvCxnSpPr/>
          <p:nvPr/>
        </p:nvCxnSpPr>
        <p:spPr>
          <a:xfrm>
            <a:off x="9716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직선 연결선 87"/>
          <p:cNvCxnSpPr/>
          <p:nvPr/>
        </p:nvCxnSpPr>
        <p:spPr>
          <a:xfrm>
            <a:off x="16916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직선 연결선 88"/>
          <p:cNvCxnSpPr/>
          <p:nvPr/>
        </p:nvCxnSpPr>
        <p:spPr>
          <a:xfrm>
            <a:off x="241176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직선 연결선 89"/>
          <p:cNvCxnSpPr/>
          <p:nvPr/>
        </p:nvCxnSpPr>
        <p:spPr>
          <a:xfrm>
            <a:off x="3203848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/>
          <p:nvPr/>
        </p:nvCxnSpPr>
        <p:spPr>
          <a:xfrm>
            <a:off x="385192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직선 연결선 91"/>
          <p:cNvCxnSpPr/>
          <p:nvPr/>
        </p:nvCxnSpPr>
        <p:spPr>
          <a:xfrm>
            <a:off x="4139952" y="-232113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연결선 92"/>
          <p:cNvCxnSpPr/>
          <p:nvPr/>
        </p:nvCxnSpPr>
        <p:spPr>
          <a:xfrm>
            <a:off x="52920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직선 연결선 93"/>
          <p:cNvCxnSpPr/>
          <p:nvPr/>
        </p:nvCxnSpPr>
        <p:spPr>
          <a:xfrm>
            <a:off x="6001851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직선 연결선 94"/>
          <p:cNvCxnSpPr/>
          <p:nvPr/>
        </p:nvCxnSpPr>
        <p:spPr>
          <a:xfrm>
            <a:off x="673224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직선 연결선 95"/>
          <p:cNvCxnSpPr/>
          <p:nvPr/>
        </p:nvCxnSpPr>
        <p:spPr>
          <a:xfrm>
            <a:off x="745232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직선 연결선 96"/>
          <p:cNvCxnSpPr/>
          <p:nvPr/>
        </p:nvCxnSpPr>
        <p:spPr>
          <a:xfrm>
            <a:off x="81724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직선 연결선 97"/>
          <p:cNvCxnSpPr/>
          <p:nvPr/>
        </p:nvCxnSpPr>
        <p:spPr>
          <a:xfrm>
            <a:off x="88924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직선 연결선 98"/>
          <p:cNvCxnSpPr/>
          <p:nvPr/>
        </p:nvCxnSpPr>
        <p:spPr>
          <a:xfrm>
            <a:off x="226159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직사각형 65"/>
          <p:cNvSpPr/>
          <p:nvPr/>
        </p:nvSpPr>
        <p:spPr>
          <a:xfrm>
            <a:off x="107504" y="2283718"/>
            <a:ext cx="252028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ko-KR" sz="1600" dirty="0">
                <a:solidFill>
                  <a:schemeClr val="accent1"/>
                </a:solidFill>
                <a:ea typeface="HY신명조" panose="02030600000101010101" pitchFamily="18" charset="-127"/>
              </a:rPr>
              <a:t>KWANGJU WOMEN’S</a:t>
            </a:r>
          </a:p>
          <a:p>
            <a:pPr algn="r"/>
            <a:r>
              <a:rPr lang="en-US" altLang="ko-KR" sz="1600" dirty="0">
                <a:solidFill>
                  <a:schemeClr val="accent1"/>
                </a:solidFill>
                <a:ea typeface="HY신명조" panose="02030600000101010101" pitchFamily="18" charset="-127"/>
              </a:rPr>
              <a:t> UNIVERSITY</a:t>
            </a:r>
            <a:endParaRPr lang="en-US" altLang="ko-KR" sz="1400" dirty="0">
              <a:solidFill>
                <a:schemeClr val="accent1"/>
              </a:solidFill>
              <a:ea typeface="HY신명조" panose="02030600000101010101" pitchFamily="18" charset="-127"/>
            </a:endParaRPr>
          </a:p>
          <a:p>
            <a:pPr algn="r"/>
            <a:r>
              <a:rPr lang="en-US" altLang="ko-KR" sz="1600" b="1">
                <a:solidFill>
                  <a:schemeClr val="accent1"/>
                </a:solidFill>
                <a:ea typeface="HY신명조" panose="02030600000101010101" pitchFamily="18" charset="-127"/>
              </a:rPr>
              <a:t>2025</a:t>
            </a:r>
            <a:endParaRPr lang="en-US" altLang="ko-KR" sz="1600" b="1" dirty="0">
              <a:solidFill>
                <a:schemeClr val="accent1"/>
              </a:solidFill>
              <a:ea typeface="HY신명조" panose="02030600000101010101" pitchFamily="18" charset="-127"/>
            </a:endParaRPr>
          </a:p>
        </p:txBody>
      </p:sp>
      <p:sp>
        <p:nvSpPr>
          <p:cNvPr id="81" name="타원 80"/>
          <p:cNvSpPr/>
          <p:nvPr/>
        </p:nvSpPr>
        <p:spPr>
          <a:xfrm>
            <a:off x="226159" y="195486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2" name="타원 81"/>
          <p:cNvSpPr/>
          <p:nvPr/>
        </p:nvSpPr>
        <p:spPr>
          <a:xfrm>
            <a:off x="8784468" y="303498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3" name="타원 82"/>
          <p:cNvSpPr/>
          <p:nvPr/>
        </p:nvSpPr>
        <p:spPr>
          <a:xfrm>
            <a:off x="8676456" y="4749369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5" name="타원 84"/>
          <p:cNvSpPr/>
          <p:nvPr/>
        </p:nvSpPr>
        <p:spPr>
          <a:xfrm>
            <a:off x="226159" y="4857381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9" name="타원 78"/>
          <p:cNvSpPr/>
          <p:nvPr/>
        </p:nvSpPr>
        <p:spPr>
          <a:xfrm>
            <a:off x="2377826" y="672122"/>
            <a:ext cx="1117539" cy="1117539"/>
          </a:xfrm>
          <a:prstGeom prst="ellipse">
            <a:avLst/>
          </a:prstGeom>
          <a:solidFill>
            <a:schemeClr val="tx2">
              <a:lumMod val="75000"/>
              <a:alpha val="8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타원 77"/>
          <p:cNvSpPr/>
          <p:nvPr/>
        </p:nvSpPr>
        <p:spPr>
          <a:xfrm>
            <a:off x="2825806" y="878373"/>
            <a:ext cx="3778690" cy="3478361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2587301" y="1586412"/>
            <a:ext cx="4248473" cy="2080570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ko-KR" altLang="en-US" sz="3000" b="1" dirty="0">
                <a:solidFill>
                  <a:schemeClr val="bg1"/>
                </a:solidFill>
                <a:latin typeface="+mj-ea"/>
                <a:ea typeface="+mj-ea"/>
              </a:rPr>
              <a:t>고민이 있을 땐</a:t>
            </a:r>
            <a:endParaRPr lang="en-US" altLang="ko-KR" sz="3000" b="1" dirty="0">
              <a:solidFill>
                <a:schemeClr val="bg1"/>
              </a:solidFill>
              <a:latin typeface="+mj-ea"/>
              <a:ea typeface="+mj-ea"/>
            </a:endParaRPr>
          </a:p>
          <a:p>
            <a:pPr algn="ctr">
              <a:lnSpc>
                <a:spcPct val="150000"/>
              </a:lnSpc>
            </a:pPr>
            <a:r>
              <a:rPr lang="ko-KR" altLang="en-US" sz="3000" b="1" dirty="0">
                <a:solidFill>
                  <a:schemeClr val="bg1"/>
                </a:solidFill>
                <a:latin typeface="+mj-ea"/>
                <a:ea typeface="+mj-ea"/>
              </a:rPr>
              <a:t>고민하지 말고 </a:t>
            </a:r>
            <a:endParaRPr lang="en-US" altLang="ko-KR" sz="3000" b="1" dirty="0">
              <a:solidFill>
                <a:schemeClr val="bg1"/>
              </a:solidFill>
              <a:latin typeface="+mj-ea"/>
              <a:ea typeface="+mj-ea"/>
            </a:endParaRPr>
          </a:p>
          <a:p>
            <a:pPr algn="ctr">
              <a:lnSpc>
                <a:spcPct val="150000"/>
              </a:lnSpc>
            </a:pPr>
            <a:r>
              <a:rPr lang="ko-KR" altLang="en-US" sz="3000" b="1" dirty="0">
                <a:solidFill>
                  <a:schemeClr val="bg1"/>
                </a:solidFill>
                <a:latin typeface="+mj-ea"/>
                <a:ea typeface="+mj-ea"/>
              </a:rPr>
              <a:t>찾아오세요♥</a:t>
            </a:r>
            <a:endParaRPr lang="ko-KR" altLang="en-US" sz="20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6334470" y="959961"/>
            <a:ext cx="216024" cy="216024"/>
          </a:xfrm>
          <a:prstGeom prst="ellipse">
            <a:avLst/>
          </a:prstGeom>
          <a:solidFill>
            <a:srgbClr val="749BCA">
              <a:alpha val="3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/>
          <p:cNvSpPr/>
          <p:nvPr/>
        </p:nvSpPr>
        <p:spPr>
          <a:xfrm>
            <a:off x="6894259" y="3219823"/>
            <a:ext cx="144016" cy="144016"/>
          </a:xfrm>
          <a:prstGeom prst="ellipse">
            <a:avLst/>
          </a:prstGeom>
          <a:solidFill>
            <a:schemeClr val="tx1">
              <a:lumMod val="75000"/>
              <a:lumOff val="2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2771800" y="4443958"/>
            <a:ext cx="3960429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2200" b="1" dirty="0">
                <a:solidFill>
                  <a:srgbClr val="4A7DB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학생상담센터 </a:t>
            </a:r>
            <a:r>
              <a:rPr lang="en-US" altLang="ko-KR" sz="2200" b="1" dirty="0">
                <a:solidFill>
                  <a:srgbClr val="4A7DB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· </a:t>
            </a:r>
            <a:r>
              <a:rPr lang="ko-KR" altLang="en-US" sz="2200" b="1" dirty="0">
                <a:solidFill>
                  <a:srgbClr val="4A7DBA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대학인권센터</a:t>
            </a:r>
            <a:endParaRPr lang="en-US" altLang="ko-KR" sz="2200" dirty="0"/>
          </a:p>
        </p:txBody>
      </p:sp>
    </p:spTree>
    <p:extLst>
      <p:ext uri="{BB962C8B-B14F-4D97-AF65-F5344CB8AC3E}">
        <p14:creationId xmlns:p14="http://schemas.microsoft.com/office/powerpoint/2010/main" val="9776991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2462</TotalTime>
  <Words>196</Words>
  <Application>Microsoft Office PowerPoint</Application>
  <PresentationFormat>화면 슬라이드 쇼(16:9)</PresentationFormat>
  <Paragraphs>64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HY신명조</vt:lpstr>
      <vt:lpstr>나눔스퀘어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김효정</dc:creator>
  <cp:lastModifiedBy>pc</cp:lastModifiedBy>
  <cp:revision>220</cp:revision>
  <dcterms:created xsi:type="dcterms:W3CDTF">2018-04-08T06:22:26Z</dcterms:created>
  <dcterms:modified xsi:type="dcterms:W3CDTF">2025-02-12T09:26:25Z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Fasoo_Trace_ID" pid="23">
    <vt:lpwstr>eyJub2RlMSI6eyJkc2QiOiIwMDAwMDAwMDAwMDAwMDAwIiwibG9nVGltZSI6IjIwMjUtMDItMTNUMDA6MjA6MzNaIiwicElEIjoyMDQ4LCJ0cmFjZUlkIjoiQUUwRjc5NUIwMURBNEY5RDhGMUJDNUZFMTNFQUIzREIiLCJ1c2VyQ29kZSI6IjIyNTQwMSJ9LCJub2RlMiI6eyJkc2QiOiIwMTAwMDAwMDAwMDAyNjQzIiwibG9nVGltZSI6IjIwMjUtMDItMTRUMDA6MzM6MDlaIiwicElEIjo0MTk0MzA0LCJ0cmFjZUlkIjoiMDFFQjJCRUI2RjdCNDUxRjlDNjc2NEVFRDYyMUM4RjIiLCJ1c2VyQ29kZSI6IjIyNTQwMSJ9LCJub2RlMyI6eyJkc2QiOiIwMDAwMDAwMDAwMDAwMDAwIiwibG9nVGltZSI6IjIwMjUtMDItMTRUMDA6MzM6MTlaIiwicElEIjoyMDQ4LCJ0cmFjZUlkIjoiN0UwQkUyRTA2NEY1NDUxNjkzOTcyNzgyMTZFMkM0MkEiLCJ1c2VyQ29kZSI6IjIyNTQwMSJ9LCJub2RlNCI6eyJkc2QiOiIwMTAwMDAwMDAwMDAyNjQzIiwibG9nVGltZSI6IjIwMjUtMDItMTdUMDI6NDI6MzVaIiwicElEIjo0MTk0MzA0LCJ0cmFjZUlkIjoiMDAxNTUxRDJCNUI5NDVCNkI2QTcwM0U0NzZDOTYxMjMiLCJ1c2VyQ29kZSI6IjIwNDIwMSJ9LCJub2RlNSI6eyJkc2QiOiIwMDAwMDAwMDAwMDAwMDAwIiwibG9nVGltZSI6IjIwMjUtMDItMTdUMDI6NDQ6MjBaIiwicElEIjoyMDQ4LCJ0cmFjZUlkIjoiRjZDMDEyRDZGMDlFNEVEOUFENkVBODRCMzY5MUFFRTkiLCJ1c2VyQ29kZSI6IjIwNDIwMSJ9LCJub2RlQ291bnQiOjZ9</vt:lpwstr>
  </property>
  <property fmtid="{D5CDD505-2E9C-101B-9397-08002B2CF9AE}" name="FDRClass" pid="24">
    <vt:lpwstr>1</vt:lpwstr>
  </property>
  <property fmtid="{D5CDD505-2E9C-101B-9397-08002B2CF9AE}" name="FDRDate" pid="25">
    <vt:lpwstr>20250212T064900Z</vt:lpwstr>
  </property>
  <property fmtid="{D5CDD505-2E9C-101B-9397-08002B2CF9AE}" name="FDRDomainID" pid="26">
    <vt:lpwstr>0100000000002643</vt:lpwstr>
  </property>
  <property fmtid="{D5CDD505-2E9C-101B-9397-08002B2CF9AE}" name="FDRSet" pid="27">
    <vt:lpwstr>manual</vt:lpwstr>
  </property>
  <property fmtid="{D5CDD505-2E9C-101B-9397-08002B2CF9AE}" name="FDRSys" pid="28">
    <vt:lpwstr>Fasoo Data Radar Client Agent</vt:lpwstr>
  </property>
  <property fmtid="{D5CDD505-2E9C-101B-9397-08002B2CF9AE}" name="FDRver" pid="29">
    <vt:lpwstr>1.0</vt:lpwstr>
  </property>
</Properties>
</file>