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8" r:id="rId3"/>
    <p:sldId id="264" r:id="rId4"/>
    <p:sldId id="263" r:id="rId5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E9F3"/>
    <a:srgbClr val="749BCA"/>
    <a:srgbClr val="4A7DBA"/>
    <a:srgbClr val="FEFEF8"/>
    <a:srgbClr val="B0CDEA"/>
    <a:srgbClr val="F9AD6F"/>
    <a:srgbClr val="000000"/>
    <a:srgbClr val="AAE9EC"/>
    <a:srgbClr val="7DCD8E"/>
    <a:srgbClr val="D8F0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366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319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47B8C5-B554-4D14-BEA2-99CEB4DF0929}" type="datetimeFigureOut">
              <a:rPr lang="ko-KR" altLang="en-US" smtClean="0"/>
              <a:t>2025-02-13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B4108A-5EB8-48E6-8332-5D9DDB1487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6737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5" descr="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244376"/>
            <a:ext cx="1512888" cy="3111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81273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5" descr="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244376"/>
            <a:ext cx="1512888" cy="311150"/>
          </a:xfrm>
          <a:prstGeom prst="rect">
            <a:avLst/>
          </a:prstGeom>
          <a:noFill/>
        </p:spPr>
      </p:pic>
      <p:sp>
        <p:nvSpPr>
          <p:cNvPr id="9" name="타원 8"/>
          <p:cNvSpPr/>
          <p:nvPr userDrawn="1"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 userDrawn="1"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 userDrawn="1"/>
        </p:nvSpPr>
        <p:spPr>
          <a:xfrm>
            <a:off x="226159" y="244701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 userDrawn="1"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타원 12"/>
          <p:cNvSpPr/>
          <p:nvPr userDrawn="1"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8913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3623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432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4790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4946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4502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0262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211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9139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81"/>
            <a:ext cx="2057400" cy="438864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81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0005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E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C16504-B0E3-4659-A4CA-640CB6573F77}" type="datetimeFigureOut">
              <a:rPr lang="ko-KR" altLang="en-US" smtClean="0"/>
              <a:t>2025-02-13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9396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타원 30"/>
          <p:cNvSpPr/>
          <p:nvPr/>
        </p:nvSpPr>
        <p:spPr>
          <a:xfrm flipH="1" flipV="1">
            <a:off x="2627785" y="961188"/>
            <a:ext cx="4487036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7" name="직선 연결선 86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>
            <a:off x="3203848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 97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226159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직사각형 65"/>
          <p:cNvSpPr/>
          <p:nvPr/>
        </p:nvSpPr>
        <p:spPr>
          <a:xfrm>
            <a:off x="-600243" y="2276168"/>
            <a:ext cx="361060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2000" dirty="0">
                <a:solidFill>
                  <a:schemeClr val="accent1"/>
                </a:solidFill>
                <a:ea typeface="HY신명조" panose="02030600000101010101" pitchFamily="18" charset="-127"/>
              </a:rPr>
              <a:t>KWANGJU WOMEN’S</a:t>
            </a:r>
          </a:p>
          <a:p>
            <a:pPr algn="r"/>
            <a:r>
              <a:rPr lang="en-US" altLang="ko-KR" sz="2000" dirty="0">
                <a:solidFill>
                  <a:schemeClr val="accent1"/>
                </a:solidFill>
                <a:ea typeface="HY신명조" panose="02030600000101010101" pitchFamily="18" charset="-127"/>
              </a:rPr>
              <a:t> UNIVERSITY</a:t>
            </a:r>
            <a:endParaRPr lang="en-US" altLang="ko-KR" dirty="0">
              <a:solidFill>
                <a:schemeClr val="accent1"/>
              </a:solidFill>
              <a:ea typeface="HY신명조" panose="02030600000101010101" pitchFamily="18" charset="-127"/>
            </a:endParaRPr>
          </a:p>
          <a:p>
            <a:pPr algn="r"/>
            <a:r>
              <a:rPr lang="en-US" altLang="ko-KR" sz="2000" b="1">
                <a:solidFill>
                  <a:schemeClr val="accent1"/>
                </a:solidFill>
                <a:ea typeface="HY신명조" panose="02030600000101010101" pitchFamily="18" charset="-127"/>
              </a:rPr>
              <a:t>2025</a:t>
            </a:r>
            <a:endParaRPr lang="en-US" altLang="ko-KR" sz="2000" b="1" dirty="0">
              <a:solidFill>
                <a:schemeClr val="accent1"/>
              </a:solidFill>
              <a:ea typeface="HY신명조" panose="02030600000101010101" pitchFamily="18" charset="-127"/>
            </a:endParaRPr>
          </a:p>
        </p:txBody>
      </p:sp>
      <p:sp>
        <p:nvSpPr>
          <p:cNvPr id="81" name="타원 80"/>
          <p:cNvSpPr/>
          <p:nvPr/>
        </p:nvSpPr>
        <p:spPr>
          <a:xfrm>
            <a:off x="226159" y="195486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타원 82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타원 84"/>
          <p:cNvSpPr/>
          <p:nvPr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타원 77"/>
          <p:cNvSpPr/>
          <p:nvPr/>
        </p:nvSpPr>
        <p:spPr>
          <a:xfrm>
            <a:off x="3059836" y="1014994"/>
            <a:ext cx="4054985" cy="3033320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타원 79"/>
          <p:cNvSpPr/>
          <p:nvPr/>
        </p:nvSpPr>
        <p:spPr>
          <a:xfrm>
            <a:off x="5425891" y="3209617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3059836" y="2063918"/>
            <a:ext cx="4248473" cy="1301703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ko-KR" altLang="en-US" sz="2800" b="1" dirty="0">
                <a:solidFill>
                  <a:schemeClr val="bg1"/>
                </a:solidFill>
                <a:latin typeface="+mj-ea"/>
                <a:ea typeface="+mj-ea"/>
              </a:rPr>
              <a:t>신입생 여러분의 입학을</a:t>
            </a:r>
            <a:r>
              <a:rPr lang="en-US" altLang="ko-KR" sz="2800" b="1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ko-KR" altLang="en-US" sz="2800" b="1" dirty="0">
                <a:solidFill>
                  <a:schemeClr val="bg1"/>
                </a:solidFill>
                <a:latin typeface="+mj-ea"/>
                <a:ea typeface="+mj-ea"/>
              </a:rPr>
              <a:t>환영합니다</a:t>
            </a:r>
          </a:p>
        </p:txBody>
      </p:sp>
      <p:sp>
        <p:nvSpPr>
          <p:cNvPr id="29" name="타원 28"/>
          <p:cNvSpPr/>
          <p:nvPr/>
        </p:nvSpPr>
        <p:spPr>
          <a:xfrm>
            <a:off x="6334470" y="959961"/>
            <a:ext cx="216024" cy="216024"/>
          </a:xfrm>
          <a:prstGeom prst="ellipse">
            <a:avLst/>
          </a:prstGeom>
          <a:solidFill>
            <a:srgbClr val="749BCA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6894259" y="3219823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3419872" y="4443958"/>
            <a:ext cx="25202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000" b="1" dirty="0">
                <a:solidFill>
                  <a:srgbClr val="FF0000"/>
                </a:solidFill>
                <a:latin typeface="궁서" panose="02030600000101010101" pitchFamily="18" charset="-127"/>
                <a:ea typeface="궁서" panose="02030600000101010101" pitchFamily="18" charset="-127"/>
              </a:rPr>
              <a:t>행정처 총무팀</a:t>
            </a:r>
            <a:endParaRPr lang="en-US" altLang="ko-KR" sz="2000" b="1" dirty="0">
              <a:solidFill>
                <a:srgbClr val="FF0000"/>
              </a:solidFill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  <p:sp>
        <p:nvSpPr>
          <p:cNvPr id="79" name="타원 78"/>
          <p:cNvSpPr/>
          <p:nvPr/>
        </p:nvSpPr>
        <p:spPr>
          <a:xfrm>
            <a:off x="2771800" y="987574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18376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221908"/>
            <a:ext cx="446449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주차 요금 및 정기권 등록 필요서류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8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1138938" y="1031385"/>
            <a:ext cx="7105470" cy="36285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ko-KR" dirty="0">
                <a:solidFill>
                  <a:schemeClr val="tx1"/>
                </a:solidFill>
              </a:rPr>
              <a:t>1. </a:t>
            </a:r>
            <a:r>
              <a:rPr lang="ko-KR" altLang="en-US" b="1" u="sng" dirty="0">
                <a:solidFill>
                  <a:schemeClr val="tx1"/>
                </a:solidFill>
              </a:rPr>
              <a:t>학부생</a:t>
            </a:r>
            <a:r>
              <a:rPr lang="ko-KR" altLang="en-US" dirty="0">
                <a:solidFill>
                  <a:schemeClr val="tx1"/>
                </a:solidFill>
              </a:rPr>
              <a:t> 정기권 금액</a:t>
            </a:r>
            <a:r>
              <a:rPr lang="en-US" altLang="ko-KR" dirty="0">
                <a:solidFill>
                  <a:schemeClr val="tx1"/>
                </a:solidFill>
              </a:rPr>
              <a:t>: </a:t>
            </a:r>
            <a:r>
              <a:rPr lang="ko-KR" altLang="en-US" b="1" u="sng" dirty="0">
                <a:solidFill>
                  <a:schemeClr val="tx1"/>
                </a:solidFill>
              </a:rPr>
              <a:t>월 </a:t>
            </a:r>
            <a:r>
              <a:rPr lang="en-US" altLang="ko-KR" b="1" u="sng" dirty="0">
                <a:solidFill>
                  <a:schemeClr val="tx1"/>
                </a:solidFill>
              </a:rPr>
              <a:t>5,000</a:t>
            </a:r>
            <a:r>
              <a:rPr lang="ko-KR" altLang="en-US" b="1" u="sng" dirty="0">
                <a:solidFill>
                  <a:schemeClr val="tx1"/>
                </a:solidFill>
              </a:rPr>
              <a:t>원</a:t>
            </a:r>
            <a:endParaRPr lang="en-US" altLang="ko-KR" b="1" u="sng" dirty="0">
              <a:solidFill>
                <a:schemeClr val="tx1"/>
              </a:solidFill>
            </a:endParaRPr>
          </a:p>
          <a:p>
            <a:endParaRPr lang="en-US" altLang="ko-KR" b="1" dirty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2. </a:t>
            </a:r>
            <a:r>
              <a:rPr lang="ko-KR" altLang="en-US" dirty="0">
                <a:solidFill>
                  <a:schemeClr val="tx1"/>
                </a:solidFill>
              </a:rPr>
              <a:t>등록 필요서류</a:t>
            </a: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solidFill>
                  <a:schemeClr val="tx1"/>
                </a:solidFill>
              </a:rPr>
              <a:t>차량등록증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학부생 증빙자료</a:t>
            </a:r>
            <a:r>
              <a:rPr lang="en-US" altLang="ko-KR" dirty="0">
                <a:solidFill>
                  <a:schemeClr val="tx1"/>
                </a:solidFill>
              </a:rPr>
              <a:t>(ex.</a:t>
            </a:r>
            <a:r>
              <a:rPr lang="ko-KR" altLang="en-US" dirty="0">
                <a:solidFill>
                  <a:schemeClr val="tx1"/>
                </a:solidFill>
              </a:rPr>
              <a:t>합격증</a:t>
            </a:r>
            <a:r>
              <a:rPr lang="en-US" altLang="ko-KR" dirty="0">
                <a:solidFill>
                  <a:schemeClr val="tx1"/>
                </a:solidFill>
              </a:rPr>
              <a:t>) </a:t>
            </a:r>
            <a:r>
              <a:rPr lang="ko-KR" altLang="en-US" dirty="0">
                <a:solidFill>
                  <a:schemeClr val="tx1"/>
                </a:solidFill>
              </a:rPr>
              <a:t>등</a:t>
            </a: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endParaRPr lang="en-US" altLang="ko-KR" b="1" dirty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3. </a:t>
            </a:r>
            <a:r>
              <a:rPr lang="ko-KR" altLang="en-US" dirty="0">
                <a:solidFill>
                  <a:schemeClr val="tx1"/>
                </a:solidFill>
              </a:rPr>
              <a:t>안내사항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-  </a:t>
            </a:r>
            <a:r>
              <a:rPr lang="ko-KR" altLang="en-US" dirty="0">
                <a:solidFill>
                  <a:schemeClr val="tx1"/>
                </a:solidFill>
              </a:rPr>
              <a:t>현금결제 불가</a:t>
            </a:r>
            <a:r>
              <a:rPr lang="en-US" altLang="ko-KR" dirty="0">
                <a:solidFill>
                  <a:schemeClr val="tx1"/>
                </a:solidFill>
              </a:rPr>
              <a:t>/ </a:t>
            </a:r>
            <a:r>
              <a:rPr lang="ko-KR" altLang="en-US" dirty="0">
                <a:solidFill>
                  <a:schemeClr val="tx1"/>
                </a:solidFill>
              </a:rPr>
              <a:t>계좌이체 불가</a:t>
            </a: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solidFill>
                  <a:schemeClr val="tx1"/>
                </a:solidFill>
              </a:rPr>
              <a:t>장애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유공자 </a:t>
            </a:r>
            <a:r>
              <a:rPr lang="en-US" altLang="ko-KR" dirty="0">
                <a:solidFill>
                  <a:schemeClr val="tx1"/>
                </a:solidFill>
              </a:rPr>
              <a:t>50%</a:t>
            </a:r>
            <a:r>
              <a:rPr lang="ko-KR" altLang="en-US" dirty="0">
                <a:solidFill>
                  <a:schemeClr val="tx1"/>
                </a:solidFill>
              </a:rPr>
              <a:t>할인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</a:rPr>
              <a:t>관련 증빙서류 제출 시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</a:p>
          <a:p>
            <a:pPr marL="285750" indent="-285750">
              <a:buFontTx/>
              <a:buChar char="-"/>
            </a:pPr>
            <a:endParaRPr lang="en-US" altLang="ko-KR" dirty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※ </a:t>
            </a:r>
            <a:r>
              <a:rPr lang="ko-KR" altLang="en-US" dirty="0">
                <a:solidFill>
                  <a:schemeClr val="tx1"/>
                </a:solidFill>
              </a:rPr>
              <a:t>주차 정기권 문의</a:t>
            </a:r>
            <a:r>
              <a:rPr lang="en-US" altLang="ko-KR" dirty="0">
                <a:solidFill>
                  <a:schemeClr val="tx1"/>
                </a:solidFill>
              </a:rPr>
              <a:t>: </a:t>
            </a:r>
            <a:r>
              <a:rPr lang="ko-KR" altLang="en-US" dirty="0">
                <a:solidFill>
                  <a:schemeClr val="tx1"/>
                </a:solidFill>
              </a:rPr>
              <a:t>행정처 총무팀</a:t>
            </a:r>
            <a:r>
              <a:rPr lang="en-US" altLang="ko-KR" dirty="0">
                <a:solidFill>
                  <a:schemeClr val="tx1"/>
                </a:solidFill>
              </a:rPr>
              <a:t>(062-950-3505)</a:t>
            </a:r>
          </a:p>
          <a:p>
            <a:pPr marL="342900" indent="-342900">
              <a:buAutoNum type="arabicPeriod"/>
            </a:pPr>
            <a:endParaRPr lang="en-US" altLang="ko-K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094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221908"/>
            <a:ext cx="352839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주차 정기권 등록 방법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8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1138938" y="1031385"/>
            <a:ext cx="7249486" cy="36285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ko-KR" dirty="0">
                <a:solidFill>
                  <a:schemeClr val="tx1"/>
                </a:solidFill>
              </a:rPr>
              <a:t>1. </a:t>
            </a:r>
            <a:r>
              <a:rPr lang="ko-KR" altLang="en-US" b="1" u="sng" dirty="0">
                <a:solidFill>
                  <a:schemeClr val="tx1"/>
                </a:solidFill>
              </a:rPr>
              <a:t>온라인</a:t>
            </a:r>
            <a:r>
              <a:rPr lang="ko-KR" altLang="en-US" dirty="0">
                <a:solidFill>
                  <a:schemeClr val="tx1"/>
                </a:solidFill>
              </a:rPr>
              <a:t> 주차 등록 방법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</a:rPr>
              <a:t>기간 설정 가능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</a:p>
          <a:p>
            <a:pPr marL="285750" indent="-285750">
              <a:buFontTx/>
              <a:buChar char="-"/>
            </a:pPr>
            <a:r>
              <a:rPr lang="ko-KR" altLang="en-US" dirty="0">
                <a:solidFill>
                  <a:schemeClr val="tx1"/>
                </a:solidFill>
              </a:rPr>
              <a:t>대학 홈페이지 </a:t>
            </a:r>
            <a:r>
              <a:rPr lang="ko-KR" altLang="en-US" dirty="0" err="1">
                <a:solidFill>
                  <a:schemeClr val="tx1"/>
                </a:solidFill>
              </a:rPr>
              <a:t>송강광장</a:t>
            </a:r>
            <a:r>
              <a:rPr lang="en-US" altLang="ko-KR" dirty="0">
                <a:solidFill>
                  <a:schemeClr val="tx1"/>
                </a:solidFill>
              </a:rPr>
              <a:t>&gt;</a:t>
            </a:r>
            <a:r>
              <a:rPr lang="ko-KR" altLang="en-US" dirty="0">
                <a:solidFill>
                  <a:schemeClr val="tx1"/>
                </a:solidFill>
              </a:rPr>
              <a:t>학교공지</a:t>
            </a:r>
            <a:r>
              <a:rPr lang="en-US" altLang="ko-KR" dirty="0">
                <a:solidFill>
                  <a:schemeClr val="tx1"/>
                </a:solidFill>
              </a:rPr>
              <a:t>&gt;</a:t>
            </a:r>
            <a:r>
              <a:rPr lang="ko-KR" altLang="en-US" dirty="0" err="1">
                <a:solidFill>
                  <a:schemeClr val="tx1"/>
                </a:solidFill>
              </a:rPr>
              <a:t>무인정산시스템</a:t>
            </a:r>
            <a:r>
              <a:rPr lang="ko-KR" altLang="en-US" dirty="0">
                <a:solidFill>
                  <a:schemeClr val="tx1"/>
                </a:solidFill>
              </a:rPr>
              <a:t> 주차장 운영안내 </a:t>
            </a:r>
            <a:r>
              <a:rPr lang="en-US" altLang="ko-KR" dirty="0">
                <a:solidFill>
                  <a:schemeClr val="tx1"/>
                </a:solidFill>
              </a:rPr>
              <a:t>URL </a:t>
            </a:r>
            <a:r>
              <a:rPr lang="ko-KR" altLang="en-US" dirty="0">
                <a:solidFill>
                  <a:schemeClr val="tx1"/>
                </a:solidFill>
              </a:rPr>
              <a:t>클릭 또는 인터넷 </a:t>
            </a:r>
            <a:r>
              <a:rPr lang="ko-KR" altLang="en-US" b="1" u="sng" dirty="0">
                <a:solidFill>
                  <a:schemeClr val="tx1"/>
                </a:solidFill>
              </a:rPr>
              <a:t>파킹조인</a:t>
            </a:r>
            <a:r>
              <a:rPr lang="ko-KR" altLang="en-US" dirty="0">
                <a:solidFill>
                  <a:schemeClr val="tx1"/>
                </a:solidFill>
              </a:rPr>
              <a:t> 검색</a:t>
            </a: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r>
              <a:rPr lang="ko-KR" altLang="en-US" b="1" u="sng" dirty="0">
                <a:solidFill>
                  <a:schemeClr val="tx1"/>
                </a:solidFill>
              </a:rPr>
              <a:t>회원가입 후 정기권 신청</a:t>
            </a:r>
            <a:endParaRPr lang="en-US" altLang="ko-KR" b="1" u="sng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solidFill>
                  <a:schemeClr val="tx1"/>
                </a:solidFill>
              </a:rPr>
              <a:t>총무팀 승인 후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승인완료 문자 송부</a:t>
            </a: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r>
              <a:rPr lang="ko-KR" altLang="en-US" b="1" u="sng" dirty="0">
                <a:solidFill>
                  <a:schemeClr val="tx1"/>
                </a:solidFill>
              </a:rPr>
              <a:t>문자 받은 후</a:t>
            </a:r>
            <a:r>
              <a:rPr lang="en-US" altLang="ko-KR" b="1" u="sng" dirty="0">
                <a:solidFill>
                  <a:schemeClr val="tx1"/>
                </a:solidFill>
              </a:rPr>
              <a:t>, URL(</a:t>
            </a:r>
            <a:r>
              <a:rPr lang="ko-KR" altLang="en-US" b="1" u="sng" dirty="0">
                <a:solidFill>
                  <a:schemeClr val="tx1"/>
                </a:solidFill>
              </a:rPr>
              <a:t>파킹조인 사이트</a:t>
            </a:r>
            <a:r>
              <a:rPr lang="en-US" altLang="ko-KR" b="1" u="sng" dirty="0">
                <a:solidFill>
                  <a:schemeClr val="tx1"/>
                </a:solidFill>
              </a:rPr>
              <a:t>)</a:t>
            </a:r>
            <a:r>
              <a:rPr lang="ko-KR" altLang="en-US" b="1" u="sng" dirty="0">
                <a:solidFill>
                  <a:schemeClr val="tx1"/>
                </a:solidFill>
              </a:rPr>
              <a:t>에서 직접 결제</a:t>
            </a:r>
            <a:endParaRPr lang="en-US" altLang="ko-KR" b="1" u="sng" dirty="0">
              <a:solidFill>
                <a:schemeClr val="tx1"/>
              </a:solidFill>
            </a:endParaRPr>
          </a:p>
          <a:p>
            <a:endParaRPr lang="en-US" altLang="ko-KR" dirty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2. </a:t>
            </a:r>
            <a:r>
              <a:rPr lang="ko-KR" altLang="en-US" b="1" u="sng" dirty="0">
                <a:solidFill>
                  <a:schemeClr val="tx1"/>
                </a:solidFill>
              </a:rPr>
              <a:t>오프라인</a:t>
            </a:r>
            <a:r>
              <a:rPr lang="ko-KR" altLang="en-US" dirty="0">
                <a:solidFill>
                  <a:schemeClr val="tx1"/>
                </a:solidFill>
              </a:rPr>
              <a:t> 주차 등록 방법</a:t>
            </a:r>
            <a:r>
              <a:rPr lang="en-US" altLang="ko-KR" dirty="0">
                <a:solidFill>
                  <a:schemeClr val="tx1"/>
                </a:solidFill>
              </a:rPr>
              <a:t>(1</a:t>
            </a:r>
            <a:r>
              <a:rPr lang="ko-KR" altLang="en-US" dirty="0">
                <a:solidFill>
                  <a:schemeClr val="tx1"/>
                </a:solidFill>
              </a:rPr>
              <a:t>개월 단위만 가능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dirty="0">
                <a:solidFill>
                  <a:schemeClr val="tx1"/>
                </a:solidFill>
              </a:rPr>
              <a:t>-  </a:t>
            </a:r>
            <a:r>
              <a:rPr lang="ko-KR" altLang="en-US" dirty="0">
                <a:solidFill>
                  <a:schemeClr val="tx1"/>
                </a:solidFill>
              </a:rPr>
              <a:t>본관 </a:t>
            </a:r>
            <a:r>
              <a:rPr lang="en-US" altLang="ko-KR" dirty="0">
                <a:solidFill>
                  <a:schemeClr val="tx1"/>
                </a:solidFill>
              </a:rPr>
              <a:t>3</a:t>
            </a:r>
            <a:r>
              <a:rPr lang="ko-KR" altLang="en-US" dirty="0">
                <a:solidFill>
                  <a:schemeClr val="tx1"/>
                </a:solidFill>
              </a:rPr>
              <a:t>층 행정처 방문하여 주차등록</a:t>
            </a: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solidFill>
                  <a:schemeClr val="tx1"/>
                </a:solidFill>
              </a:rPr>
              <a:t>주차등록 후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본관 </a:t>
            </a:r>
            <a:r>
              <a:rPr lang="en-US" altLang="ko-KR" dirty="0">
                <a:solidFill>
                  <a:schemeClr val="tx1"/>
                </a:solidFill>
              </a:rPr>
              <a:t>1</a:t>
            </a:r>
            <a:r>
              <a:rPr lang="ko-KR" altLang="en-US" dirty="0">
                <a:solidFill>
                  <a:schemeClr val="tx1"/>
                </a:solidFill>
              </a:rPr>
              <a:t>층 엘리베이터 앞 무인정산 키오스크에서 카드결제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※ </a:t>
            </a:r>
            <a:r>
              <a:rPr lang="ko-KR" altLang="en-US" dirty="0">
                <a:solidFill>
                  <a:schemeClr val="tx1"/>
                </a:solidFill>
              </a:rPr>
              <a:t>주중 </a:t>
            </a:r>
            <a:r>
              <a:rPr lang="en-US" altLang="ko-KR" dirty="0">
                <a:solidFill>
                  <a:schemeClr val="tx1"/>
                </a:solidFill>
              </a:rPr>
              <a:t>09:00~18:00 </a:t>
            </a:r>
            <a:r>
              <a:rPr lang="ko-KR" altLang="en-US" dirty="0">
                <a:solidFill>
                  <a:schemeClr val="tx1"/>
                </a:solidFill>
              </a:rPr>
              <a:t>가능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</a:rPr>
              <a:t>점심시간</a:t>
            </a:r>
            <a:r>
              <a:rPr lang="en-US" altLang="ko-KR" dirty="0">
                <a:solidFill>
                  <a:schemeClr val="tx1"/>
                </a:solidFill>
              </a:rPr>
              <a:t>: 12:00~13:00)</a:t>
            </a:r>
            <a:endParaRPr lang="ko-KR" altLang="en-US" dirty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558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타원 30"/>
          <p:cNvSpPr/>
          <p:nvPr/>
        </p:nvSpPr>
        <p:spPr>
          <a:xfrm flipH="1" flipV="1">
            <a:off x="3131840" y="987574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7" name="직선 연결선 86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>
            <a:off x="3203848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 97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226159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직사각형 65"/>
          <p:cNvSpPr/>
          <p:nvPr/>
        </p:nvSpPr>
        <p:spPr>
          <a:xfrm>
            <a:off x="107504" y="2283718"/>
            <a:ext cx="252028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1600" dirty="0">
                <a:solidFill>
                  <a:schemeClr val="accent1"/>
                </a:solidFill>
                <a:ea typeface="HY신명조" panose="02030600000101010101" pitchFamily="18" charset="-127"/>
              </a:rPr>
              <a:t>KWANGJU WOMEN’S</a:t>
            </a:r>
          </a:p>
          <a:p>
            <a:pPr algn="r"/>
            <a:r>
              <a:rPr lang="en-US" altLang="ko-KR" sz="1600" dirty="0">
                <a:solidFill>
                  <a:schemeClr val="accent1"/>
                </a:solidFill>
                <a:ea typeface="HY신명조" panose="02030600000101010101" pitchFamily="18" charset="-127"/>
              </a:rPr>
              <a:t> UNIVERSITY</a:t>
            </a:r>
            <a:endParaRPr lang="en-US" altLang="ko-KR" sz="1400" dirty="0">
              <a:solidFill>
                <a:schemeClr val="accent1"/>
              </a:solidFill>
              <a:ea typeface="HY신명조" panose="02030600000101010101" pitchFamily="18" charset="-127"/>
            </a:endParaRPr>
          </a:p>
          <a:p>
            <a:pPr algn="r"/>
            <a:r>
              <a:rPr lang="en-US" altLang="ko-KR" sz="1600" b="1">
                <a:solidFill>
                  <a:schemeClr val="accent1"/>
                </a:solidFill>
                <a:ea typeface="HY신명조" panose="02030600000101010101" pitchFamily="18" charset="-127"/>
              </a:rPr>
              <a:t>2025</a:t>
            </a:r>
            <a:endParaRPr lang="en-US" altLang="ko-KR" sz="1600" b="1" dirty="0">
              <a:solidFill>
                <a:schemeClr val="accent1"/>
              </a:solidFill>
              <a:ea typeface="HY신명조" panose="02030600000101010101" pitchFamily="18" charset="-127"/>
            </a:endParaRPr>
          </a:p>
        </p:txBody>
      </p:sp>
      <p:sp>
        <p:nvSpPr>
          <p:cNvPr id="81" name="타원 80"/>
          <p:cNvSpPr/>
          <p:nvPr/>
        </p:nvSpPr>
        <p:spPr>
          <a:xfrm>
            <a:off x="226159" y="195486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타원 82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타원 84"/>
          <p:cNvSpPr/>
          <p:nvPr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타원 78"/>
          <p:cNvSpPr/>
          <p:nvPr/>
        </p:nvSpPr>
        <p:spPr>
          <a:xfrm>
            <a:off x="2771800" y="987574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타원 77"/>
          <p:cNvSpPr/>
          <p:nvPr/>
        </p:nvSpPr>
        <p:spPr>
          <a:xfrm>
            <a:off x="3059833" y="987575"/>
            <a:ext cx="3033320" cy="3033320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타원 79"/>
          <p:cNvSpPr/>
          <p:nvPr/>
        </p:nvSpPr>
        <p:spPr>
          <a:xfrm>
            <a:off x="5425891" y="3209617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483767" y="2185653"/>
            <a:ext cx="4248473" cy="494494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chemeClr val="bg1"/>
                </a:solidFill>
                <a:latin typeface="+mj-ea"/>
                <a:ea typeface="+mj-ea"/>
              </a:rPr>
              <a:t>감사합니다</a:t>
            </a:r>
            <a:r>
              <a:rPr lang="en-US" altLang="ko-KR" sz="2000" b="1" dirty="0">
                <a:solidFill>
                  <a:schemeClr val="bg1"/>
                </a:solidFill>
                <a:latin typeface="+mj-ea"/>
                <a:ea typeface="+mj-ea"/>
              </a:rPr>
              <a:t>.</a:t>
            </a:r>
            <a:endParaRPr lang="ko-KR" altLang="en-US" sz="20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6334470" y="959961"/>
            <a:ext cx="216024" cy="216024"/>
          </a:xfrm>
          <a:prstGeom prst="ellipse">
            <a:avLst/>
          </a:prstGeom>
          <a:solidFill>
            <a:srgbClr val="749BCA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6894259" y="3219823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3419872" y="4443958"/>
            <a:ext cx="25202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000" b="1" dirty="0">
                <a:solidFill>
                  <a:srgbClr val="FF0000"/>
                </a:solidFill>
                <a:latin typeface="궁서" panose="02030600000101010101" pitchFamily="18" charset="-127"/>
                <a:ea typeface="궁서" panose="02030600000101010101" pitchFamily="18" charset="-127"/>
              </a:rPr>
              <a:t>행정처 총무팀</a:t>
            </a:r>
            <a:endParaRPr lang="en-US" altLang="ko-KR" sz="2000" b="1" dirty="0">
              <a:solidFill>
                <a:srgbClr val="FF0000"/>
              </a:solidFill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7699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1886</TotalTime>
  <Words>173</Words>
  <Application>Microsoft Office PowerPoint</Application>
  <PresentationFormat>화면 슬라이드 쇼(16:9)</PresentationFormat>
  <Paragraphs>33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9" baseType="lpstr">
      <vt:lpstr>HY신명조</vt:lpstr>
      <vt:lpstr>궁서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김효정</dc:creator>
  <cp:lastModifiedBy>user</cp:lastModifiedBy>
  <cp:revision>200</cp:revision>
  <dcterms:created xsi:type="dcterms:W3CDTF">2018-04-08T06:22:26Z</dcterms:created>
  <dcterms:modified xsi:type="dcterms:W3CDTF">2025-02-13T05:25:13Z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4">
    <vt:lpwstr>eyJub2RlMSI6eyJkc2QiOiIwMTAwMDAwMDAwMDAyNjQzIiwibG9nVGltZSI6IjIwMjUtMDItMTNUMDU6MDA6MjZaIiwicElEIjo0MTk0MzA0LCJ0cmFjZUlkIjoiM0FGQzcwQTQ5OEJBNDMwNzlEOEUxQjVEMjI0RkU5RkMiLCJ1c2VyQ29kZSI6IjIyMjEwNiJ9LCJub2RlMiI6eyJkc2QiOiIwMTAwMDAwMDAwMDAyNjQzIiwibG9nVGltZSI6IjIwMjUtMDItMTNUMDU6MDA6MjZaIiwicElEIjo0MTk0MzA0LCJ0cmFjZUlkIjoiM0FGQzcwQTQ5OEJBNDMwNzlEOEUxQjVEMjI0RkU5RkMiLCJ1c2VyQ29kZSI6IjIyMjEwNiJ9LCJub2RlMyI6eyJkc2QiOiIwMTAwMDAwMDAwMDAyNjQzIiwibG9nVGltZSI6IjIwMjUtMDItMTNUMDU6MTg6NTJaIiwicElEIjo0MTk0MzA0LCJ0cmFjZUlkIjoiRDlDQzg3MzhBREU0NDVGQUEwREExNzU0RUNGQUE3OTYiLCJ1c2VyQ29kZSI6IjIyMjEwNiJ9LCJub2RlNCI6eyJkc2QiOiIwMTAwMDAwMDAwMDAyNjQzIiwibG9nVGltZSI6IjIwMjUtMDItMTNUMDU6Mjc6MTVaIiwicElEIjo0MTk0MzA0LCJ0cmFjZUlkIjoiODBFRUM5MjlENzg2NDkxNjhGQThEM0FENzYzOENCQzYiLCJ1c2VyQ29kZSI6IjIyMjEwNiJ9LCJub2RlNSI6eyJkc2QiOiIwMDAwMDAwMDAwMDAwMDAwIiwibG9nVGltZSI6IjIwMjUtMDItMTdUMDI6NDQ6MjNaIiwicElEIjoyMDQ4LCJ0cmFjZUlkIjoiMjA4QjQyM0M2RUVCNEQ4ODhBQTgxRkVGOUIyQzAyNTAiLCJ1c2VyQ29kZSI6IjIwNDIwMSJ9LCJub2RlQ291bnQiOjR9</vt:lpwstr>
  </property>
  <property fmtid="{D5CDD505-2E9C-101B-9397-08002B2CF9AE}" name="FDRClass" pid="5">
    <vt:lpwstr>1</vt:lpwstr>
  </property>
  <property fmtid="{D5CDD505-2E9C-101B-9397-08002B2CF9AE}" name="FDRDate" pid="6">
    <vt:lpwstr>20250213T052116Z</vt:lpwstr>
  </property>
  <property fmtid="{D5CDD505-2E9C-101B-9397-08002B2CF9AE}" name="FDRDomainID" pid="7">
    <vt:lpwstr>0100000000002643</vt:lpwstr>
  </property>
  <property fmtid="{D5CDD505-2E9C-101B-9397-08002B2CF9AE}" name="FDRSet" pid="8">
    <vt:lpwstr>auto</vt:lpwstr>
  </property>
  <property fmtid="{D5CDD505-2E9C-101B-9397-08002B2CF9AE}" name="FDRSys" pid="9">
    <vt:lpwstr>Fasoo Data Radar Client Agent</vt:lpwstr>
  </property>
  <property fmtid="{D5CDD505-2E9C-101B-9397-08002B2CF9AE}" name="FDRver" pid="10">
    <vt:lpwstr>1.0</vt:lpwstr>
  </property>
</Properties>
</file>