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64" r:id="rId5"/>
    <p:sldId id="260" r:id="rId6"/>
    <p:sldId id="265" r:id="rId7"/>
    <p:sldId id="266" r:id="rId8"/>
    <p:sldId id="262" r:id="rId9"/>
    <p:sldId id="267" r:id="rId10"/>
    <p:sldId id="268" r:id="rId11"/>
    <p:sldId id="272" r:id="rId12"/>
    <p:sldId id="269" r:id="rId13"/>
    <p:sldId id="270" r:id="rId14"/>
    <p:sldId id="271" r:id="rId15"/>
    <p:sldId id="263" r:id="rId16"/>
  </p:sldIdLst>
  <p:sldSz cx="9144000" cy="5143500" type="screen16x9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광주 여대" initials="광여" lastIdx="1" clrIdx="0">
    <p:extLst>
      <p:ext uri="{19B8F6BF-5375-455C-9EA6-DF929625EA0E}">
        <p15:presenceInfo xmlns:p15="http://schemas.microsoft.com/office/powerpoint/2012/main" userId="S-1-5-21-2044753020-2864154892-2275145399-100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1E9F3"/>
    <a:srgbClr val="749BCA"/>
    <a:srgbClr val="4A7DBA"/>
    <a:srgbClr val="FEFEF8"/>
    <a:srgbClr val="B0CDEA"/>
    <a:srgbClr val="F9AD6F"/>
    <a:srgbClr val="000000"/>
    <a:srgbClr val="AAE9EC"/>
    <a:srgbClr val="7DCD8E"/>
    <a:srgbClr val="D8F0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43" d="100"/>
          <a:sy n="143" d="100"/>
        </p:scale>
        <p:origin x="684" y="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4" d="100"/>
          <a:sy n="84" d="100"/>
        </p:scale>
        <p:origin x="319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47B8C5-B554-4D14-BEA2-99CEB4DF0929}" type="datetimeFigureOut">
              <a:rPr lang="ko-KR" altLang="en-US" smtClean="0"/>
              <a:t>2025-02-12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B4108A-5EB8-48E6-8332-5D9DDB14876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167373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B4108A-5EB8-48E6-8332-5D9DDB148762}" type="slidenum">
              <a:rPr lang="ko-KR" altLang="en-US" smtClean="0"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740487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1597821"/>
            <a:ext cx="7772400" cy="1102519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2025-02-12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7" name="Picture 5" descr="logo_black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244376"/>
            <a:ext cx="1512888" cy="3111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812738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2025-02-12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7" name="Picture 5" descr="logo_black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244376"/>
            <a:ext cx="1512888" cy="311150"/>
          </a:xfrm>
          <a:prstGeom prst="rect">
            <a:avLst/>
          </a:prstGeom>
          <a:noFill/>
        </p:spPr>
      </p:pic>
      <p:sp>
        <p:nvSpPr>
          <p:cNvPr id="9" name="타원 8"/>
          <p:cNvSpPr/>
          <p:nvPr userDrawn="1"/>
        </p:nvSpPr>
        <p:spPr>
          <a:xfrm>
            <a:off x="226159" y="4857381"/>
            <a:ext cx="108012" cy="108012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타원 9"/>
          <p:cNvSpPr/>
          <p:nvPr userDrawn="1"/>
        </p:nvSpPr>
        <p:spPr>
          <a:xfrm>
            <a:off x="8676456" y="4749369"/>
            <a:ext cx="216024" cy="216024"/>
          </a:xfrm>
          <a:prstGeom prst="ellipse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타원 10"/>
          <p:cNvSpPr/>
          <p:nvPr userDrawn="1"/>
        </p:nvSpPr>
        <p:spPr>
          <a:xfrm>
            <a:off x="226159" y="244701"/>
            <a:ext cx="216024" cy="216024"/>
          </a:xfrm>
          <a:prstGeom prst="ellipse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2" name="직선 연결선 11"/>
          <p:cNvCxnSpPr/>
          <p:nvPr userDrawn="1"/>
        </p:nvCxnSpPr>
        <p:spPr>
          <a:xfrm>
            <a:off x="226159" y="627534"/>
            <a:ext cx="8666321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타원 12"/>
          <p:cNvSpPr/>
          <p:nvPr userDrawn="1"/>
        </p:nvSpPr>
        <p:spPr>
          <a:xfrm>
            <a:off x="8784468" y="303498"/>
            <a:ext cx="108012" cy="108012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489138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2025-02-12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136237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2025-02-12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84327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30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30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2025-02-12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747904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2025-02-12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49462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2025-02-12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545022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5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5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2025-02-12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902625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4025505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2025-02-12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22115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2025-02-12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691398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05981"/>
            <a:ext cx="2057400" cy="4388644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05981"/>
            <a:ext cx="6019800" cy="4388644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2025-02-12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00055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E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C16504-B0E3-4659-A4CA-640CB6573F77}" type="datetimeFigureOut">
              <a:rPr lang="ko-KR" altLang="en-US" smtClean="0"/>
              <a:t>2025-02-12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93961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타원 30"/>
          <p:cNvSpPr/>
          <p:nvPr/>
        </p:nvSpPr>
        <p:spPr>
          <a:xfrm flipH="1" flipV="1">
            <a:off x="2627785" y="961188"/>
            <a:ext cx="4487036" cy="3140932"/>
          </a:xfrm>
          <a:prstGeom prst="ellipse">
            <a:avLst/>
          </a:prstGeom>
          <a:solidFill>
            <a:schemeClr val="accent1">
              <a:lumMod val="40000"/>
              <a:lumOff val="60000"/>
              <a:alpha val="3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87" name="직선 연결선 86"/>
          <p:cNvCxnSpPr/>
          <p:nvPr/>
        </p:nvCxnSpPr>
        <p:spPr>
          <a:xfrm>
            <a:off x="97160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직선 연결선 87"/>
          <p:cNvCxnSpPr/>
          <p:nvPr/>
        </p:nvCxnSpPr>
        <p:spPr>
          <a:xfrm>
            <a:off x="169168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직선 연결선 88"/>
          <p:cNvCxnSpPr/>
          <p:nvPr/>
        </p:nvCxnSpPr>
        <p:spPr>
          <a:xfrm>
            <a:off x="241176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직선 연결선 89"/>
          <p:cNvCxnSpPr/>
          <p:nvPr/>
        </p:nvCxnSpPr>
        <p:spPr>
          <a:xfrm>
            <a:off x="3203848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직선 연결선 90"/>
          <p:cNvCxnSpPr/>
          <p:nvPr/>
        </p:nvCxnSpPr>
        <p:spPr>
          <a:xfrm>
            <a:off x="385192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직선 연결선 91"/>
          <p:cNvCxnSpPr/>
          <p:nvPr/>
        </p:nvCxnSpPr>
        <p:spPr>
          <a:xfrm>
            <a:off x="457200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직선 연결선 92"/>
          <p:cNvCxnSpPr/>
          <p:nvPr/>
        </p:nvCxnSpPr>
        <p:spPr>
          <a:xfrm>
            <a:off x="529208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직선 연결선 93"/>
          <p:cNvCxnSpPr/>
          <p:nvPr/>
        </p:nvCxnSpPr>
        <p:spPr>
          <a:xfrm>
            <a:off x="6001851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직선 연결선 94"/>
          <p:cNvCxnSpPr/>
          <p:nvPr/>
        </p:nvCxnSpPr>
        <p:spPr>
          <a:xfrm>
            <a:off x="6732240" y="33308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직선 연결선 95"/>
          <p:cNvCxnSpPr/>
          <p:nvPr/>
        </p:nvCxnSpPr>
        <p:spPr>
          <a:xfrm>
            <a:off x="7452320" y="33308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직선 연결선 96"/>
          <p:cNvCxnSpPr/>
          <p:nvPr/>
        </p:nvCxnSpPr>
        <p:spPr>
          <a:xfrm>
            <a:off x="817240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직선 연결선 97"/>
          <p:cNvCxnSpPr/>
          <p:nvPr/>
        </p:nvCxnSpPr>
        <p:spPr>
          <a:xfrm>
            <a:off x="889248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직선 연결선 98"/>
          <p:cNvCxnSpPr/>
          <p:nvPr/>
        </p:nvCxnSpPr>
        <p:spPr>
          <a:xfrm>
            <a:off x="226159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직사각형 65"/>
          <p:cNvSpPr/>
          <p:nvPr/>
        </p:nvSpPr>
        <p:spPr>
          <a:xfrm>
            <a:off x="-600243" y="2276168"/>
            <a:ext cx="3610603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altLang="ko-KR" sz="2000" dirty="0">
                <a:solidFill>
                  <a:schemeClr val="accent1"/>
                </a:solidFill>
                <a:ea typeface="HY신명조" panose="02030600000101010101" pitchFamily="18" charset="-127"/>
              </a:rPr>
              <a:t>KWANGJU WOMEN’S</a:t>
            </a:r>
          </a:p>
          <a:p>
            <a:pPr algn="r"/>
            <a:r>
              <a:rPr lang="en-US" altLang="ko-KR" sz="2000" dirty="0">
                <a:solidFill>
                  <a:schemeClr val="accent1"/>
                </a:solidFill>
                <a:ea typeface="HY신명조" panose="02030600000101010101" pitchFamily="18" charset="-127"/>
              </a:rPr>
              <a:t> UNIVERSITY</a:t>
            </a:r>
            <a:endParaRPr lang="en-US" altLang="ko-KR" dirty="0">
              <a:solidFill>
                <a:schemeClr val="accent1"/>
              </a:solidFill>
              <a:ea typeface="HY신명조" panose="02030600000101010101" pitchFamily="18" charset="-127"/>
            </a:endParaRPr>
          </a:p>
          <a:p>
            <a:pPr algn="r"/>
            <a:r>
              <a:rPr lang="en-US" altLang="ko-KR" sz="2000" b="1" dirty="0">
                <a:solidFill>
                  <a:schemeClr val="accent1"/>
                </a:solidFill>
                <a:ea typeface="HY신명조" panose="02030600000101010101" pitchFamily="18" charset="-127"/>
              </a:rPr>
              <a:t>2025</a:t>
            </a:r>
          </a:p>
        </p:txBody>
      </p:sp>
      <p:sp>
        <p:nvSpPr>
          <p:cNvPr id="81" name="타원 80"/>
          <p:cNvSpPr/>
          <p:nvPr/>
        </p:nvSpPr>
        <p:spPr>
          <a:xfrm>
            <a:off x="226159" y="195486"/>
            <a:ext cx="216024" cy="216024"/>
          </a:xfrm>
          <a:prstGeom prst="ellipse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2" name="타원 81"/>
          <p:cNvSpPr/>
          <p:nvPr/>
        </p:nvSpPr>
        <p:spPr>
          <a:xfrm>
            <a:off x="8784468" y="303498"/>
            <a:ext cx="108012" cy="108012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3" name="타원 82"/>
          <p:cNvSpPr/>
          <p:nvPr/>
        </p:nvSpPr>
        <p:spPr>
          <a:xfrm>
            <a:off x="8676456" y="4749369"/>
            <a:ext cx="216024" cy="216024"/>
          </a:xfrm>
          <a:prstGeom prst="ellipse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5" name="타원 84"/>
          <p:cNvSpPr/>
          <p:nvPr/>
        </p:nvSpPr>
        <p:spPr>
          <a:xfrm>
            <a:off x="226159" y="4857381"/>
            <a:ext cx="108012" cy="108012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8" name="타원 77"/>
          <p:cNvSpPr/>
          <p:nvPr/>
        </p:nvSpPr>
        <p:spPr>
          <a:xfrm>
            <a:off x="3059836" y="1014994"/>
            <a:ext cx="4054985" cy="3033320"/>
          </a:xfrm>
          <a:prstGeom prst="ellipse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0" name="타원 79"/>
          <p:cNvSpPr/>
          <p:nvPr/>
        </p:nvSpPr>
        <p:spPr>
          <a:xfrm>
            <a:off x="5425891" y="3209617"/>
            <a:ext cx="658277" cy="658277"/>
          </a:xfrm>
          <a:prstGeom prst="ellipse">
            <a:avLst/>
          </a:prstGeom>
          <a:solidFill>
            <a:srgbClr val="B0CD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3059836" y="2063918"/>
            <a:ext cx="4248473" cy="1301703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ko-KR" altLang="en-US" sz="2800" b="1" dirty="0">
                <a:solidFill>
                  <a:schemeClr val="bg1"/>
                </a:solidFill>
                <a:latin typeface="+mj-ea"/>
                <a:ea typeface="+mj-ea"/>
              </a:rPr>
              <a:t>신입생 여러분의 입학을</a:t>
            </a:r>
            <a:r>
              <a:rPr lang="en-US" altLang="ko-KR" sz="2800" b="1" dirty="0">
                <a:solidFill>
                  <a:schemeClr val="bg1"/>
                </a:solidFill>
                <a:latin typeface="+mj-ea"/>
                <a:ea typeface="+mj-ea"/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ko-KR" altLang="en-US" sz="2800" b="1" dirty="0">
                <a:solidFill>
                  <a:schemeClr val="bg1"/>
                </a:solidFill>
                <a:latin typeface="+mj-ea"/>
                <a:ea typeface="+mj-ea"/>
              </a:rPr>
              <a:t>환영합니다</a:t>
            </a:r>
          </a:p>
        </p:txBody>
      </p:sp>
      <p:sp>
        <p:nvSpPr>
          <p:cNvPr id="29" name="타원 28"/>
          <p:cNvSpPr/>
          <p:nvPr/>
        </p:nvSpPr>
        <p:spPr>
          <a:xfrm>
            <a:off x="6334470" y="959961"/>
            <a:ext cx="216024" cy="216024"/>
          </a:xfrm>
          <a:prstGeom prst="ellipse">
            <a:avLst/>
          </a:prstGeom>
          <a:solidFill>
            <a:srgbClr val="749BCA">
              <a:alpha val="3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타원 29"/>
          <p:cNvSpPr/>
          <p:nvPr/>
        </p:nvSpPr>
        <p:spPr>
          <a:xfrm>
            <a:off x="6894259" y="3219823"/>
            <a:ext cx="144016" cy="144016"/>
          </a:xfrm>
          <a:prstGeom prst="ellipse">
            <a:avLst/>
          </a:prstGeom>
          <a:solidFill>
            <a:schemeClr val="tx1">
              <a:lumMod val="75000"/>
              <a:lumOff val="25000"/>
              <a:alpha val="3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직사각형 31"/>
          <p:cNvSpPr/>
          <p:nvPr/>
        </p:nvSpPr>
        <p:spPr>
          <a:xfrm>
            <a:off x="3419872" y="4443958"/>
            <a:ext cx="252028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2000" b="1" dirty="0">
                <a:solidFill>
                  <a:schemeClr val="accent1"/>
                </a:solidFill>
                <a:latin typeface="+mn-ea"/>
              </a:rPr>
              <a:t>MAUM</a:t>
            </a:r>
            <a:r>
              <a:rPr lang="ko-KR" altLang="en-US" sz="2000" b="1" dirty="0">
                <a:solidFill>
                  <a:schemeClr val="accent1"/>
                </a:solidFill>
                <a:latin typeface="+mn-ea"/>
              </a:rPr>
              <a:t>교육원</a:t>
            </a:r>
            <a:endParaRPr lang="en-US" altLang="ko-KR" sz="2000" b="1" dirty="0">
              <a:solidFill>
                <a:schemeClr val="accent1"/>
              </a:solidFill>
              <a:latin typeface="+mn-ea"/>
            </a:endParaRPr>
          </a:p>
        </p:txBody>
      </p:sp>
      <p:sp>
        <p:nvSpPr>
          <p:cNvPr id="79" name="타원 78"/>
          <p:cNvSpPr/>
          <p:nvPr/>
        </p:nvSpPr>
        <p:spPr>
          <a:xfrm>
            <a:off x="2771800" y="987574"/>
            <a:ext cx="1117539" cy="1117539"/>
          </a:xfrm>
          <a:prstGeom prst="ellipse">
            <a:avLst/>
          </a:prstGeom>
          <a:solidFill>
            <a:schemeClr val="tx2">
              <a:lumMod val="75000"/>
              <a:alpha val="8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918376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8" name="직선 연결선 27"/>
          <p:cNvCxnSpPr/>
          <p:nvPr/>
        </p:nvCxnSpPr>
        <p:spPr>
          <a:xfrm>
            <a:off x="467544" y="123478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타원 31"/>
          <p:cNvSpPr/>
          <p:nvPr/>
        </p:nvSpPr>
        <p:spPr>
          <a:xfrm flipH="1" flipV="1">
            <a:off x="1275592" y="868180"/>
            <a:ext cx="3136490" cy="3127756"/>
          </a:xfrm>
          <a:prstGeom prst="ellipse">
            <a:avLst/>
          </a:prstGeom>
          <a:solidFill>
            <a:schemeClr val="accent1">
              <a:lumMod val="40000"/>
              <a:lumOff val="60000"/>
              <a:alpha val="3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6" name="직선 연결선 25"/>
          <p:cNvCxnSpPr/>
          <p:nvPr/>
        </p:nvCxnSpPr>
        <p:spPr>
          <a:xfrm>
            <a:off x="817240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직선 연결선 20"/>
          <p:cNvCxnSpPr/>
          <p:nvPr/>
        </p:nvCxnSpPr>
        <p:spPr>
          <a:xfrm>
            <a:off x="529208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직선 연결선 22"/>
          <p:cNvCxnSpPr/>
          <p:nvPr/>
        </p:nvCxnSpPr>
        <p:spPr>
          <a:xfrm>
            <a:off x="6001851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/>
          <p:cNvCxnSpPr/>
          <p:nvPr/>
        </p:nvCxnSpPr>
        <p:spPr>
          <a:xfrm>
            <a:off x="6732240" y="33308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직선 연결선 24"/>
          <p:cNvCxnSpPr/>
          <p:nvPr/>
        </p:nvCxnSpPr>
        <p:spPr>
          <a:xfrm>
            <a:off x="7452320" y="33308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직선 연결선 12"/>
          <p:cNvCxnSpPr/>
          <p:nvPr/>
        </p:nvCxnSpPr>
        <p:spPr>
          <a:xfrm>
            <a:off x="97160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직선 연결선 14"/>
          <p:cNvCxnSpPr/>
          <p:nvPr/>
        </p:nvCxnSpPr>
        <p:spPr>
          <a:xfrm>
            <a:off x="169168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연결선 15"/>
          <p:cNvCxnSpPr/>
          <p:nvPr/>
        </p:nvCxnSpPr>
        <p:spPr>
          <a:xfrm>
            <a:off x="241176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연결선 16"/>
          <p:cNvCxnSpPr/>
          <p:nvPr/>
        </p:nvCxnSpPr>
        <p:spPr>
          <a:xfrm>
            <a:off x="3347864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직선 연결선 17"/>
          <p:cNvCxnSpPr/>
          <p:nvPr/>
        </p:nvCxnSpPr>
        <p:spPr>
          <a:xfrm>
            <a:off x="385192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직선 연결선 18"/>
          <p:cNvCxnSpPr/>
          <p:nvPr/>
        </p:nvCxnSpPr>
        <p:spPr>
          <a:xfrm>
            <a:off x="457200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직선 연결선 26"/>
          <p:cNvCxnSpPr/>
          <p:nvPr/>
        </p:nvCxnSpPr>
        <p:spPr>
          <a:xfrm>
            <a:off x="889248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직사각형 7"/>
          <p:cNvSpPr/>
          <p:nvPr/>
        </p:nvSpPr>
        <p:spPr>
          <a:xfrm>
            <a:off x="4602489" y="2469829"/>
            <a:ext cx="4042163" cy="212365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400" b="1" dirty="0">
                <a:solidFill>
                  <a:srgbClr val="4A7DBA"/>
                </a:solidFill>
                <a:latin typeface="+mn-ea"/>
              </a:rPr>
              <a:t>1</a:t>
            </a:r>
            <a:r>
              <a:rPr lang="en-US" altLang="ko-KR" sz="800" b="1" dirty="0">
                <a:solidFill>
                  <a:srgbClr val="4A7DBA"/>
                </a:solidFill>
                <a:latin typeface="+mn-ea"/>
              </a:rPr>
              <a:t>   </a:t>
            </a:r>
            <a:r>
              <a:rPr lang="en-US" altLang="ko-KR" sz="1400" b="1" dirty="0">
                <a:solidFill>
                  <a:srgbClr val="4A7DBA"/>
                </a:solidFill>
                <a:latin typeface="+mn-ea"/>
              </a:rPr>
              <a:t>MAUM</a:t>
            </a:r>
            <a:r>
              <a:rPr lang="ko-KR" altLang="en-US" sz="1400" b="1" dirty="0">
                <a:solidFill>
                  <a:srgbClr val="4A7DBA"/>
                </a:solidFill>
                <a:latin typeface="+mn-ea"/>
              </a:rPr>
              <a:t>의 의미</a:t>
            </a:r>
            <a:r>
              <a:rPr lang="en-US" altLang="ko-KR" sz="800" b="1" dirty="0">
                <a:solidFill>
                  <a:srgbClr val="4A7DBA"/>
                </a:solidFill>
                <a:latin typeface="+mn-ea"/>
              </a:rPr>
              <a:t>     </a:t>
            </a:r>
          </a:p>
          <a:p>
            <a:endParaRPr lang="en-US" altLang="ko-KR" sz="800" b="1" dirty="0">
              <a:solidFill>
                <a:srgbClr val="4A7DBA"/>
              </a:solidFill>
              <a:latin typeface="+mn-ea"/>
            </a:endParaRPr>
          </a:p>
          <a:p>
            <a:endParaRPr lang="en-US" altLang="ko-KR" sz="800" b="1" dirty="0">
              <a:solidFill>
                <a:srgbClr val="4A7DBA"/>
              </a:solidFill>
              <a:latin typeface="+mn-ea"/>
            </a:endParaRPr>
          </a:p>
          <a:p>
            <a:r>
              <a:rPr lang="en-US" altLang="ko-KR" sz="1400" b="1" dirty="0">
                <a:solidFill>
                  <a:srgbClr val="4A7DBA"/>
                </a:solidFill>
                <a:latin typeface="+mn-ea"/>
              </a:rPr>
              <a:t>2  MAUM</a:t>
            </a:r>
            <a:r>
              <a:rPr lang="ko-KR" altLang="en-US" sz="1400" b="1" dirty="0">
                <a:solidFill>
                  <a:srgbClr val="4A7DBA"/>
                </a:solidFill>
                <a:latin typeface="+mn-ea"/>
              </a:rPr>
              <a:t>교육원 소개</a:t>
            </a:r>
            <a:endParaRPr lang="en-US" altLang="ko-KR" sz="800" b="1" dirty="0">
              <a:solidFill>
                <a:srgbClr val="4A7DBA"/>
              </a:solidFill>
              <a:latin typeface="+mn-ea"/>
            </a:endParaRPr>
          </a:p>
          <a:p>
            <a:endParaRPr lang="en-US" altLang="ko-KR" sz="800" b="1" dirty="0">
              <a:solidFill>
                <a:srgbClr val="4A7DBA"/>
              </a:solidFill>
              <a:latin typeface="+mn-ea"/>
            </a:endParaRPr>
          </a:p>
          <a:p>
            <a:endParaRPr lang="en-US" altLang="ko-KR" sz="800" b="1" dirty="0">
              <a:solidFill>
                <a:srgbClr val="4A7DBA"/>
              </a:solidFill>
              <a:latin typeface="+mn-ea"/>
            </a:endParaRPr>
          </a:p>
          <a:p>
            <a:r>
              <a:rPr lang="en-US" altLang="ko-KR" sz="1400" b="1" dirty="0">
                <a:solidFill>
                  <a:srgbClr val="4A7DBA"/>
                </a:solidFill>
                <a:latin typeface="+mn-ea"/>
              </a:rPr>
              <a:t>3  MAUM</a:t>
            </a:r>
            <a:r>
              <a:rPr lang="ko-KR" altLang="en-US" sz="1400" b="1" dirty="0">
                <a:solidFill>
                  <a:srgbClr val="4A7DBA"/>
                </a:solidFill>
                <a:latin typeface="+mn-ea"/>
              </a:rPr>
              <a:t>교육 </a:t>
            </a:r>
            <a:r>
              <a:rPr lang="ko-KR" altLang="en-US" sz="1400" b="1" dirty="0" err="1">
                <a:solidFill>
                  <a:srgbClr val="4A7DBA"/>
                </a:solidFill>
                <a:latin typeface="+mn-ea"/>
              </a:rPr>
              <a:t>인증제</a:t>
            </a:r>
            <a:endParaRPr lang="en-US" altLang="ko-KR" sz="800" b="1" dirty="0">
              <a:solidFill>
                <a:srgbClr val="4A7DBA"/>
              </a:solidFill>
              <a:latin typeface="+mn-ea"/>
            </a:endParaRPr>
          </a:p>
          <a:p>
            <a:endParaRPr lang="en-US" altLang="ko-KR" sz="800" b="1" dirty="0">
              <a:solidFill>
                <a:srgbClr val="4A7DBA"/>
              </a:solidFill>
              <a:latin typeface="+mn-ea"/>
            </a:endParaRPr>
          </a:p>
          <a:p>
            <a:endParaRPr lang="en-US" altLang="ko-KR" sz="800" b="1" dirty="0">
              <a:solidFill>
                <a:srgbClr val="4A7DBA"/>
              </a:solidFill>
              <a:latin typeface="+mn-ea"/>
            </a:endParaRPr>
          </a:p>
          <a:p>
            <a:pPr marL="342900" indent="-342900">
              <a:buAutoNum type="arabicPlain" startAt="4"/>
            </a:pPr>
            <a:r>
              <a:rPr lang="ko-KR" altLang="en-US" sz="1400" b="1" dirty="0" err="1">
                <a:solidFill>
                  <a:srgbClr val="4A7DBA"/>
                </a:solidFill>
                <a:latin typeface="+mn-ea"/>
              </a:rPr>
              <a:t>마음교약</a:t>
            </a:r>
            <a:r>
              <a:rPr lang="ko-KR" altLang="en-US" sz="1400" b="1" dirty="0">
                <a:solidFill>
                  <a:srgbClr val="4A7DBA"/>
                </a:solidFill>
                <a:latin typeface="+mn-ea"/>
              </a:rPr>
              <a:t> 필수교과 선택교과 안내</a:t>
            </a:r>
            <a:endParaRPr lang="en-US" altLang="ko-KR" sz="1400" b="1" dirty="0">
              <a:solidFill>
                <a:srgbClr val="4A7DBA"/>
              </a:solidFill>
              <a:latin typeface="+mn-ea"/>
            </a:endParaRPr>
          </a:p>
          <a:p>
            <a:pPr marL="342900" indent="-342900">
              <a:buAutoNum type="arabicPlain" startAt="4"/>
            </a:pPr>
            <a:endParaRPr lang="en-US" altLang="ko-KR" sz="1400" b="1" dirty="0">
              <a:solidFill>
                <a:srgbClr val="4A7DBA"/>
              </a:solidFill>
              <a:latin typeface="+mn-ea"/>
            </a:endParaRPr>
          </a:p>
          <a:p>
            <a:pPr marL="342900" indent="-342900">
              <a:buAutoNum type="arabicPlain" startAt="4"/>
            </a:pPr>
            <a:r>
              <a:rPr lang="ko-KR" altLang="en-US" sz="1400" b="1" dirty="0" err="1">
                <a:solidFill>
                  <a:srgbClr val="4A7DBA"/>
                </a:solidFill>
                <a:latin typeface="+mn-ea"/>
              </a:rPr>
              <a:t>비교과</a:t>
            </a:r>
            <a:r>
              <a:rPr lang="ko-KR" altLang="en-US" sz="1400" b="1" dirty="0">
                <a:solidFill>
                  <a:srgbClr val="4A7DBA"/>
                </a:solidFill>
                <a:latin typeface="+mn-ea"/>
              </a:rPr>
              <a:t> 프로그램 안내</a:t>
            </a:r>
            <a:endParaRPr lang="en-US" altLang="ko-KR" sz="1400" b="1" dirty="0">
              <a:solidFill>
                <a:srgbClr val="4A7DBA"/>
              </a:solidFill>
              <a:latin typeface="+mn-ea"/>
            </a:endParaRPr>
          </a:p>
        </p:txBody>
      </p:sp>
      <p:sp>
        <p:nvSpPr>
          <p:cNvPr id="30" name="타원 29"/>
          <p:cNvSpPr/>
          <p:nvPr/>
        </p:nvSpPr>
        <p:spPr>
          <a:xfrm>
            <a:off x="8676456" y="4749369"/>
            <a:ext cx="216024" cy="216024"/>
          </a:xfrm>
          <a:prstGeom prst="ellipse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타원 30"/>
          <p:cNvSpPr/>
          <p:nvPr/>
        </p:nvSpPr>
        <p:spPr>
          <a:xfrm>
            <a:off x="8784468" y="303498"/>
            <a:ext cx="108012" cy="108012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타원 32"/>
          <p:cNvSpPr/>
          <p:nvPr/>
        </p:nvSpPr>
        <p:spPr>
          <a:xfrm>
            <a:off x="1219429" y="843558"/>
            <a:ext cx="3032734" cy="2953584"/>
          </a:xfrm>
          <a:prstGeom prst="ellipse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2263543" y="2355726"/>
            <a:ext cx="1876409" cy="461665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altLang="ko-KR" sz="2400" b="1" dirty="0">
                <a:solidFill>
                  <a:srgbClr val="FEFEF8"/>
                </a:solidFill>
                <a:latin typeface="+mj-ea"/>
                <a:ea typeface="+mj-ea"/>
              </a:rPr>
              <a:t>CONTENTS</a:t>
            </a:r>
          </a:p>
        </p:txBody>
      </p:sp>
      <p:sp>
        <p:nvSpPr>
          <p:cNvPr id="34" name="타원 33"/>
          <p:cNvSpPr/>
          <p:nvPr/>
        </p:nvSpPr>
        <p:spPr>
          <a:xfrm>
            <a:off x="3473136" y="3029962"/>
            <a:ext cx="728516" cy="695106"/>
          </a:xfrm>
          <a:prstGeom prst="ellipse">
            <a:avLst/>
          </a:prstGeom>
          <a:solidFill>
            <a:srgbClr val="B0CD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직사각형 34"/>
          <p:cNvSpPr/>
          <p:nvPr/>
        </p:nvSpPr>
        <p:spPr>
          <a:xfrm>
            <a:off x="1356836" y="2094116"/>
            <a:ext cx="2783116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100" dirty="0">
                <a:solidFill>
                  <a:schemeClr val="bg1"/>
                </a:solidFill>
                <a:ea typeface="HY신명조" panose="02030600000101010101" pitchFamily="18" charset="-127"/>
              </a:rPr>
              <a:t>KWANGJU WOMEN’S UNIVERSITY </a:t>
            </a:r>
            <a:r>
              <a:rPr lang="en-US" altLang="ko-KR" sz="1100" b="1" dirty="0">
                <a:solidFill>
                  <a:schemeClr val="bg1"/>
                </a:solidFill>
                <a:ea typeface="HY신명조" panose="02030600000101010101" pitchFamily="18" charset="-127"/>
              </a:rPr>
              <a:t>2024</a:t>
            </a:r>
          </a:p>
        </p:txBody>
      </p:sp>
      <p:sp>
        <p:nvSpPr>
          <p:cNvPr id="9" name="원호 8"/>
          <p:cNvSpPr/>
          <p:nvPr/>
        </p:nvSpPr>
        <p:spPr>
          <a:xfrm rot="19890590">
            <a:off x="2136536" y="1105821"/>
            <a:ext cx="4680520" cy="3851805"/>
          </a:xfrm>
          <a:prstGeom prst="arc">
            <a:avLst/>
          </a:prstGeom>
          <a:ln w="9525">
            <a:solidFill>
              <a:srgbClr val="4A7DBA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타원 36"/>
          <p:cNvSpPr/>
          <p:nvPr/>
        </p:nvSpPr>
        <p:spPr>
          <a:xfrm>
            <a:off x="6410454" y="1828655"/>
            <a:ext cx="296910" cy="296910"/>
          </a:xfrm>
          <a:prstGeom prst="ellipse">
            <a:avLst/>
          </a:prstGeom>
          <a:solidFill>
            <a:srgbClr val="B0CD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8" name="타원 37"/>
          <p:cNvSpPr/>
          <p:nvPr/>
        </p:nvSpPr>
        <p:spPr>
          <a:xfrm>
            <a:off x="4497772" y="914310"/>
            <a:ext cx="148455" cy="148455"/>
          </a:xfrm>
          <a:prstGeom prst="ellipse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4A7DB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88511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467544" y="221908"/>
            <a:ext cx="3528392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마음인사</a:t>
            </a: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226159" y="627534"/>
            <a:ext cx="8666321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타원 28"/>
          <p:cNvSpPr/>
          <p:nvPr/>
        </p:nvSpPr>
        <p:spPr>
          <a:xfrm flipH="1" flipV="1">
            <a:off x="5530398" y="1851670"/>
            <a:ext cx="3159770" cy="3140932"/>
          </a:xfrm>
          <a:prstGeom prst="ellipse">
            <a:avLst/>
          </a:prstGeom>
          <a:solidFill>
            <a:schemeClr val="accent1">
              <a:lumMod val="40000"/>
              <a:lumOff val="60000"/>
              <a:alpha val="3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타원 29"/>
          <p:cNvSpPr/>
          <p:nvPr/>
        </p:nvSpPr>
        <p:spPr>
          <a:xfrm>
            <a:off x="209388" y="923957"/>
            <a:ext cx="1117539" cy="1117539"/>
          </a:xfrm>
          <a:prstGeom prst="ellipse">
            <a:avLst/>
          </a:prstGeom>
          <a:solidFill>
            <a:schemeClr val="tx2">
              <a:lumMod val="75000"/>
              <a:alpha val="3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타원 31"/>
          <p:cNvSpPr/>
          <p:nvPr/>
        </p:nvSpPr>
        <p:spPr>
          <a:xfrm>
            <a:off x="323528" y="887369"/>
            <a:ext cx="3888432" cy="3700605"/>
          </a:xfrm>
          <a:prstGeom prst="ellipse">
            <a:avLst/>
          </a:prstGeom>
          <a:solidFill>
            <a:srgbClr val="749BCA">
              <a:alpha val="2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타원 32"/>
          <p:cNvSpPr/>
          <p:nvPr/>
        </p:nvSpPr>
        <p:spPr>
          <a:xfrm>
            <a:off x="7970430" y="4001705"/>
            <a:ext cx="658277" cy="658277"/>
          </a:xfrm>
          <a:prstGeom prst="ellipse">
            <a:avLst/>
          </a:prstGeom>
          <a:solidFill>
            <a:srgbClr val="B0CD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타원 33"/>
          <p:cNvSpPr/>
          <p:nvPr/>
        </p:nvSpPr>
        <p:spPr>
          <a:xfrm>
            <a:off x="8748464" y="4011910"/>
            <a:ext cx="72008" cy="72008"/>
          </a:xfrm>
          <a:prstGeom prst="ellipse">
            <a:avLst/>
          </a:prstGeom>
          <a:solidFill>
            <a:schemeClr val="tx1">
              <a:lumMod val="75000"/>
              <a:lumOff val="25000"/>
              <a:alpha val="3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모서리가 둥근 직사각형 4"/>
          <p:cNvSpPr/>
          <p:nvPr/>
        </p:nvSpPr>
        <p:spPr>
          <a:xfrm>
            <a:off x="1138939" y="1031385"/>
            <a:ext cx="6840760" cy="3628597"/>
          </a:xfrm>
          <a:prstGeom prst="roundRect">
            <a:avLst/>
          </a:prstGeom>
          <a:solidFill>
            <a:schemeClr val="bg1"/>
          </a:solidFill>
          <a:ln>
            <a:solidFill>
              <a:schemeClr val="accent1">
                <a:shade val="50000"/>
                <a:alpha val="26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C10403-CEFE-4BB8-A475-853AD801FCD2}"/>
              </a:ext>
            </a:extLst>
          </p:cNvPr>
          <p:cNvSpPr txBox="1"/>
          <p:nvPr/>
        </p:nvSpPr>
        <p:spPr>
          <a:xfrm>
            <a:off x="1385223" y="1267717"/>
            <a:ext cx="6523746" cy="29399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세상을 아름답게 가꾸는  </a:t>
            </a:r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MAUM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교육 선도대학</a:t>
            </a: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  <a:p>
            <a:pPr algn="ctr">
              <a:lnSpc>
                <a:spcPct val="150000"/>
              </a:lnSpc>
            </a:pPr>
            <a:r>
              <a:rPr lang="ko-KR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사랑합니다</a:t>
            </a:r>
            <a:endParaRPr lang="en-US" altLang="ko-KR" sz="3600" b="1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  <a:p>
            <a:pPr algn="ctr">
              <a:lnSpc>
                <a:spcPct val="150000"/>
              </a:lnSpc>
            </a:pPr>
            <a:r>
              <a:rPr lang="ko-KR" altLang="en-US" sz="3600" b="1" dirty="0">
                <a:solidFill>
                  <a:srgbClr val="749BCA"/>
                </a:solidFill>
                <a:latin typeface="+mn-ea"/>
              </a:rPr>
              <a:t>고맙습니다</a:t>
            </a:r>
            <a:endParaRPr lang="en-US" altLang="ko-KR" sz="3600" b="1" dirty="0">
              <a:solidFill>
                <a:srgbClr val="749BCA"/>
              </a:solidFill>
              <a:latin typeface="+mn-ea"/>
            </a:endParaRPr>
          </a:p>
          <a:p>
            <a:pPr algn="ctr">
              <a:lnSpc>
                <a:spcPct val="150000"/>
              </a:lnSpc>
            </a:pPr>
            <a:r>
              <a:rPr lang="ko-KR" altLang="en-US" sz="3600" b="1" dirty="0">
                <a:solidFill>
                  <a:srgbClr val="4A7DBA"/>
                </a:solidFill>
                <a:latin typeface="+mn-ea"/>
              </a:rPr>
              <a:t>축복합니다</a:t>
            </a:r>
            <a:endParaRPr lang="en-US" altLang="ko-KR" sz="3600" b="1" dirty="0">
              <a:solidFill>
                <a:srgbClr val="4A7DBA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9380940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467544" y="221908"/>
            <a:ext cx="3528392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MAUM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의 의미</a:t>
            </a: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226159" y="627534"/>
            <a:ext cx="8666321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타원 28"/>
          <p:cNvSpPr/>
          <p:nvPr/>
        </p:nvSpPr>
        <p:spPr>
          <a:xfrm flipH="1" flipV="1">
            <a:off x="5530398" y="1851670"/>
            <a:ext cx="3159770" cy="3140932"/>
          </a:xfrm>
          <a:prstGeom prst="ellipse">
            <a:avLst/>
          </a:prstGeom>
          <a:solidFill>
            <a:schemeClr val="accent1">
              <a:lumMod val="40000"/>
              <a:lumOff val="60000"/>
              <a:alpha val="3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타원 29"/>
          <p:cNvSpPr/>
          <p:nvPr/>
        </p:nvSpPr>
        <p:spPr>
          <a:xfrm>
            <a:off x="209388" y="923957"/>
            <a:ext cx="1117539" cy="1117539"/>
          </a:xfrm>
          <a:prstGeom prst="ellipse">
            <a:avLst/>
          </a:prstGeom>
          <a:solidFill>
            <a:schemeClr val="tx2">
              <a:lumMod val="75000"/>
              <a:alpha val="3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타원 31"/>
          <p:cNvSpPr/>
          <p:nvPr/>
        </p:nvSpPr>
        <p:spPr>
          <a:xfrm>
            <a:off x="323528" y="887369"/>
            <a:ext cx="3888432" cy="3700605"/>
          </a:xfrm>
          <a:prstGeom prst="ellipse">
            <a:avLst/>
          </a:prstGeom>
          <a:solidFill>
            <a:srgbClr val="749BCA">
              <a:alpha val="2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타원 32"/>
          <p:cNvSpPr/>
          <p:nvPr/>
        </p:nvSpPr>
        <p:spPr>
          <a:xfrm>
            <a:off x="7970430" y="4001705"/>
            <a:ext cx="658277" cy="658277"/>
          </a:xfrm>
          <a:prstGeom prst="ellipse">
            <a:avLst/>
          </a:prstGeom>
          <a:solidFill>
            <a:srgbClr val="B0CD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타원 33"/>
          <p:cNvSpPr/>
          <p:nvPr/>
        </p:nvSpPr>
        <p:spPr>
          <a:xfrm>
            <a:off x="8748464" y="4011910"/>
            <a:ext cx="72008" cy="72008"/>
          </a:xfrm>
          <a:prstGeom prst="ellipse">
            <a:avLst/>
          </a:prstGeom>
          <a:solidFill>
            <a:schemeClr val="tx1">
              <a:lumMod val="75000"/>
              <a:lumOff val="25000"/>
              <a:alpha val="3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모서리가 둥근 직사각형 4"/>
          <p:cNvSpPr/>
          <p:nvPr/>
        </p:nvSpPr>
        <p:spPr>
          <a:xfrm>
            <a:off x="1138939" y="1031385"/>
            <a:ext cx="6840760" cy="3628597"/>
          </a:xfrm>
          <a:prstGeom prst="roundRect">
            <a:avLst/>
          </a:prstGeom>
          <a:solidFill>
            <a:schemeClr val="bg1"/>
          </a:solidFill>
          <a:ln>
            <a:solidFill>
              <a:schemeClr val="accent1">
                <a:shade val="50000"/>
                <a:alpha val="26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9024DFA6-C9BF-4032-87B7-BBAAD978F3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8943" y="1326383"/>
            <a:ext cx="4536504" cy="3038600"/>
          </a:xfrm>
          <a:prstGeom prst="rect">
            <a:avLst/>
          </a:prstGeom>
        </p:spPr>
      </p:pic>
      <p:sp>
        <p:nvSpPr>
          <p:cNvPr id="12" name="타원 11">
            <a:extLst>
              <a:ext uri="{FF2B5EF4-FFF2-40B4-BE49-F238E27FC236}">
                <a16:creationId xmlns:a16="http://schemas.microsoft.com/office/drawing/2014/main" id="{E922A415-9E84-B043-BCB8-00435276BCF3}"/>
              </a:ext>
            </a:extLst>
          </p:cNvPr>
          <p:cNvSpPr/>
          <p:nvPr/>
        </p:nvSpPr>
        <p:spPr>
          <a:xfrm>
            <a:off x="2379356" y="1337160"/>
            <a:ext cx="608467" cy="599523"/>
          </a:xfrm>
          <a:prstGeom prst="ellipse">
            <a:avLst/>
          </a:prstGeom>
          <a:solidFill>
            <a:srgbClr val="B0CDEA"/>
          </a:solidFill>
          <a:ln>
            <a:solidFill>
              <a:srgbClr val="4A7DBA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chemeClr val="bg1"/>
                </a:solidFill>
                <a:latin typeface="나눔스퀘어 네오 Heavy" panose="00000A00000000000000" pitchFamily="2" charset="-127"/>
                <a:ea typeface="나눔스퀘어 네오 Heavy" panose="00000A00000000000000" pitchFamily="2" charset="-127"/>
              </a:rPr>
              <a:t>M</a:t>
            </a:r>
            <a:endParaRPr lang="ko-KR" altLang="en-US" dirty="0">
              <a:solidFill>
                <a:schemeClr val="bg1"/>
              </a:solidFill>
              <a:latin typeface="나눔스퀘어 네오 Heavy" panose="00000A00000000000000" pitchFamily="2" charset="-127"/>
              <a:ea typeface="나눔스퀘어 네오 Heavy" panose="00000A00000000000000" pitchFamily="2" charset="-127"/>
            </a:endParaRPr>
          </a:p>
        </p:txBody>
      </p:sp>
      <p:sp>
        <p:nvSpPr>
          <p:cNvPr id="13" name="타원 12">
            <a:extLst>
              <a:ext uri="{FF2B5EF4-FFF2-40B4-BE49-F238E27FC236}">
                <a16:creationId xmlns:a16="http://schemas.microsoft.com/office/drawing/2014/main" id="{E922A415-9E84-B043-BCB8-00435276BCF3}"/>
              </a:ext>
            </a:extLst>
          </p:cNvPr>
          <p:cNvSpPr/>
          <p:nvPr/>
        </p:nvSpPr>
        <p:spPr>
          <a:xfrm>
            <a:off x="2379356" y="2188251"/>
            <a:ext cx="608467" cy="599523"/>
          </a:xfrm>
          <a:prstGeom prst="ellipse">
            <a:avLst/>
          </a:prstGeom>
          <a:solidFill>
            <a:srgbClr val="749BCA"/>
          </a:solidFill>
          <a:ln>
            <a:solidFill>
              <a:srgbClr val="4A7DBA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>
                <a:solidFill>
                  <a:schemeClr val="bg1"/>
                </a:solidFill>
                <a:latin typeface="나눔스퀘어 네오 Heavy" panose="00000A00000000000000" pitchFamily="2" charset="-127"/>
                <a:ea typeface="나눔스퀘어 네오 Heavy" panose="00000A00000000000000" pitchFamily="2" charset="-127"/>
              </a:rPr>
              <a:t>A</a:t>
            </a:r>
            <a:endParaRPr lang="ko-KR" altLang="en-US" dirty="0">
              <a:solidFill>
                <a:schemeClr val="bg1"/>
              </a:solidFill>
              <a:latin typeface="나눔스퀘어 네오 Heavy" panose="00000A00000000000000" pitchFamily="2" charset="-127"/>
              <a:ea typeface="나눔스퀘어 네오 Heavy" panose="00000A00000000000000" pitchFamily="2" charset="-127"/>
            </a:endParaRPr>
          </a:p>
        </p:txBody>
      </p:sp>
      <p:sp>
        <p:nvSpPr>
          <p:cNvPr id="14" name="타원 13">
            <a:extLst>
              <a:ext uri="{FF2B5EF4-FFF2-40B4-BE49-F238E27FC236}">
                <a16:creationId xmlns:a16="http://schemas.microsoft.com/office/drawing/2014/main" id="{E922A415-9E84-B043-BCB8-00435276BCF3}"/>
              </a:ext>
            </a:extLst>
          </p:cNvPr>
          <p:cNvSpPr/>
          <p:nvPr/>
        </p:nvSpPr>
        <p:spPr>
          <a:xfrm>
            <a:off x="2379356" y="2976855"/>
            <a:ext cx="608467" cy="599523"/>
          </a:xfrm>
          <a:prstGeom prst="ellipse">
            <a:avLst/>
          </a:prstGeom>
          <a:solidFill>
            <a:srgbClr val="4A7DBA"/>
          </a:solidFill>
          <a:ln>
            <a:solidFill>
              <a:srgbClr val="749BCA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>
                <a:solidFill>
                  <a:schemeClr val="bg1"/>
                </a:solidFill>
                <a:latin typeface="나눔스퀘어 네오 Heavy" panose="00000A00000000000000" pitchFamily="2" charset="-127"/>
                <a:ea typeface="나눔스퀘어 네오 Heavy" panose="00000A00000000000000" pitchFamily="2" charset="-127"/>
              </a:rPr>
              <a:t>U</a:t>
            </a:r>
            <a:endParaRPr lang="ko-KR" altLang="en-US" dirty="0">
              <a:solidFill>
                <a:schemeClr val="bg1"/>
              </a:solidFill>
              <a:latin typeface="나눔스퀘어 네오 Heavy" panose="00000A00000000000000" pitchFamily="2" charset="-127"/>
              <a:ea typeface="나눔스퀘어 네오 Heavy" panose="00000A00000000000000" pitchFamily="2" charset="-127"/>
            </a:endParaRPr>
          </a:p>
        </p:txBody>
      </p:sp>
      <p:sp>
        <p:nvSpPr>
          <p:cNvPr id="15" name="타원 14">
            <a:extLst>
              <a:ext uri="{FF2B5EF4-FFF2-40B4-BE49-F238E27FC236}">
                <a16:creationId xmlns:a16="http://schemas.microsoft.com/office/drawing/2014/main" id="{E922A415-9E84-B043-BCB8-00435276BCF3}"/>
              </a:ext>
            </a:extLst>
          </p:cNvPr>
          <p:cNvSpPr/>
          <p:nvPr/>
        </p:nvSpPr>
        <p:spPr>
          <a:xfrm>
            <a:off x="2379356" y="3796702"/>
            <a:ext cx="608467" cy="599523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rgbClr val="4A7DBA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>
                <a:solidFill>
                  <a:schemeClr val="bg1"/>
                </a:solidFill>
                <a:latin typeface="나눔스퀘어 네오 Heavy" panose="00000A00000000000000" pitchFamily="2" charset="-127"/>
                <a:ea typeface="나눔스퀘어 네오 Heavy" panose="00000A00000000000000" pitchFamily="2" charset="-127"/>
              </a:rPr>
              <a:t>M</a:t>
            </a:r>
            <a:endParaRPr lang="ko-KR" altLang="en-US" dirty="0">
              <a:solidFill>
                <a:schemeClr val="bg1"/>
              </a:solidFill>
              <a:latin typeface="나눔스퀘어 네오 Heavy" panose="00000A00000000000000" pitchFamily="2" charset="-127"/>
              <a:ea typeface="나눔스퀘어 네오 Heavy" panose="00000A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283712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모서리가 둥근 직사각형 5"/>
          <p:cNvSpPr/>
          <p:nvPr/>
        </p:nvSpPr>
        <p:spPr>
          <a:xfrm>
            <a:off x="1164300" y="1059582"/>
            <a:ext cx="6840760" cy="3628597"/>
          </a:xfrm>
          <a:prstGeom prst="roundRect">
            <a:avLst/>
          </a:prstGeom>
          <a:solidFill>
            <a:schemeClr val="bg1"/>
          </a:solidFill>
          <a:ln>
            <a:solidFill>
              <a:schemeClr val="accent1">
                <a:shade val="50000"/>
                <a:alpha val="26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직사각형 6"/>
          <p:cNvSpPr/>
          <p:nvPr/>
        </p:nvSpPr>
        <p:spPr>
          <a:xfrm>
            <a:off x="467544" y="221908"/>
            <a:ext cx="3312368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MAUM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교육원 소개</a:t>
            </a: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</a:endParaRP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28DF87F0-25C0-409B-8E66-E6E00C9791A9}"/>
              </a:ext>
            </a:extLst>
          </p:cNvPr>
          <p:cNvSpPr/>
          <p:nvPr/>
        </p:nvSpPr>
        <p:spPr>
          <a:xfrm>
            <a:off x="1343301" y="1347614"/>
            <a:ext cx="6457397" cy="245657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MAUM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교육원에서는 우리 </a:t>
            </a:r>
            <a:r>
              <a:rPr lang="ko-KR" altLang="en-US" sz="20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대학기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 </a:t>
            </a:r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MAUM(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마음</a:t>
            </a:r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)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교육을 통해 세상을 아름답게 가꾸는 여성인재 양성을 선도하는 대학으로 도약하는데 뒷받침이 될 </a:t>
            </a:r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MAUM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교육 프로그램을 연구</a:t>
            </a:r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, 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개발하고 있습니다</a:t>
            </a:r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446509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모서리가 둥근 직사각형 5"/>
          <p:cNvSpPr/>
          <p:nvPr/>
        </p:nvSpPr>
        <p:spPr>
          <a:xfrm>
            <a:off x="1164300" y="1059582"/>
            <a:ext cx="6840760" cy="3628597"/>
          </a:xfrm>
          <a:prstGeom prst="roundRect">
            <a:avLst/>
          </a:prstGeom>
          <a:solidFill>
            <a:schemeClr val="bg1"/>
          </a:solidFill>
          <a:ln>
            <a:solidFill>
              <a:schemeClr val="accent1">
                <a:shade val="50000"/>
                <a:alpha val="26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직사각형 6"/>
          <p:cNvSpPr/>
          <p:nvPr/>
        </p:nvSpPr>
        <p:spPr>
          <a:xfrm>
            <a:off x="467544" y="221908"/>
            <a:ext cx="3312368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MAUM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교육원 소개</a:t>
            </a: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</a:endParaRP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28DF87F0-25C0-409B-8E66-E6E00C9791A9}"/>
              </a:ext>
            </a:extLst>
          </p:cNvPr>
          <p:cNvSpPr/>
          <p:nvPr/>
        </p:nvSpPr>
        <p:spPr>
          <a:xfrm>
            <a:off x="1343301" y="1347614"/>
            <a:ext cx="6457397" cy="184101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광주여자대학교의 </a:t>
            </a:r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MAUM(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마음</a:t>
            </a:r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)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교육은 지식이 지혜로 깊어지는 내면의 힘을 키우고 재학생 및 교직원의 행복한 삶을 도모하기 위한 새로운 형식의 교육입니다</a:t>
            </a:r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991334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모서리가 둥근 직사각형 5"/>
          <p:cNvSpPr/>
          <p:nvPr/>
        </p:nvSpPr>
        <p:spPr>
          <a:xfrm>
            <a:off x="1164300" y="1059582"/>
            <a:ext cx="6840760" cy="3628597"/>
          </a:xfrm>
          <a:prstGeom prst="roundRect">
            <a:avLst/>
          </a:prstGeom>
          <a:solidFill>
            <a:schemeClr val="bg1"/>
          </a:solidFill>
          <a:ln>
            <a:solidFill>
              <a:schemeClr val="accent1">
                <a:shade val="50000"/>
                <a:alpha val="26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직사각형 6"/>
          <p:cNvSpPr/>
          <p:nvPr/>
        </p:nvSpPr>
        <p:spPr>
          <a:xfrm>
            <a:off x="467544" y="221908"/>
            <a:ext cx="3312368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MAUM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교육원 소개</a:t>
            </a: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</a:endParaRP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28DF87F0-25C0-409B-8E66-E6E00C9791A9}"/>
              </a:ext>
            </a:extLst>
          </p:cNvPr>
          <p:cNvSpPr/>
          <p:nvPr/>
        </p:nvSpPr>
        <p:spPr>
          <a:xfrm>
            <a:off x="1343301" y="1347614"/>
            <a:ext cx="6541067" cy="245657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MAUM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교육원은 나의 </a:t>
            </a:r>
            <a:r>
              <a:rPr lang="ko-KR" altLang="en-US" sz="20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마음챙김에서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 시작하여</a:t>
            </a: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</a:endParaRPr>
          </a:p>
          <a:p>
            <a:pPr>
              <a:lnSpc>
                <a:spcPct val="200000"/>
              </a:lnSpc>
            </a:pP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나</a:t>
            </a:r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(Me), 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너</a:t>
            </a:r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(Another), 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우리</a:t>
            </a:r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(Us)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가 하나임을 자각하고</a:t>
            </a: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</a:endParaRPr>
          </a:p>
          <a:p>
            <a:pPr>
              <a:lnSpc>
                <a:spcPct val="200000"/>
              </a:lnSpc>
            </a:pP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우리의 행복과 평화로움이 지역사회</a:t>
            </a:r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(Mate)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와 연결되어 세상을 아름답게 가꾸어 나가는 프로젝트를 운영합니다</a:t>
            </a:r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3337495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467544" y="221908"/>
            <a:ext cx="3600400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MAUM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교육 </a:t>
            </a:r>
            <a:r>
              <a:rPr lang="ko-KR" altLang="en-US" sz="20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인증제</a:t>
            </a: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992652" y="1031385"/>
            <a:ext cx="7035732" cy="3700606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shade val="50000"/>
                <a:alpha val="26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15F185F-D118-4666-A022-526C0C54B18A}"/>
              </a:ext>
            </a:extLst>
          </p:cNvPr>
          <p:cNvSpPr txBox="1"/>
          <p:nvPr/>
        </p:nvSpPr>
        <p:spPr>
          <a:xfrm>
            <a:off x="1187624" y="1143954"/>
            <a:ext cx="6552728" cy="17007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/>
              <a:t>■ 도입배경</a:t>
            </a:r>
            <a:endParaRPr lang="en-US" altLang="ko-KR" dirty="0"/>
          </a:p>
          <a:p>
            <a:pPr>
              <a:lnSpc>
                <a:spcPct val="150000"/>
              </a:lnSpc>
            </a:pPr>
            <a:r>
              <a:rPr lang="ko-KR" altLang="en-US" dirty="0"/>
              <a:t>광주여자대학교 인재상인 지식과 지혜가 조화로운 여성전문인 양성을 목적으로 특성화된 </a:t>
            </a:r>
            <a:r>
              <a:rPr lang="en-US" altLang="ko-KR" dirty="0"/>
              <a:t>MAUM</a:t>
            </a:r>
            <a:r>
              <a:rPr lang="ko-KR" altLang="en-US" dirty="0"/>
              <a:t>교육 과정을 통해 </a:t>
            </a:r>
            <a:r>
              <a:rPr lang="ko-KR" altLang="en-US" dirty="0" err="1"/>
              <a:t>나눔역량</a:t>
            </a:r>
            <a:r>
              <a:rPr lang="en-US" altLang="ko-KR" dirty="0"/>
              <a:t>(</a:t>
            </a:r>
            <a:r>
              <a:rPr lang="ko-KR" altLang="en-US" dirty="0"/>
              <a:t>공감</a:t>
            </a:r>
            <a:r>
              <a:rPr lang="en-US" altLang="ko-KR" dirty="0"/>
              <a:t>, </a:t>
            </a:r>
            <a:r>
              <a:rPr lang="ko-KR" altLang="en-US" dirty="0"/>
              <a:t>협동</a:t>
            </a:r>
            <a:r>
              <a:rPr lang="en-US" altLang="ko-KR" dirty="0"/>
              <a:t>, </a:t>
            </a:r>
            <a:r>
              <a:rPr lang="ko-KR" altLang="en-US" dirty="0"/>
              <a:t>공동체</a:t>
            </a:r>
            <a:r>
              <a:rPr lang="en-US" altLang="ko-KR" dirty="0"/>
              <a:t>) </a:t>
            </a:r>
            <a:r>
              <a:rPr lang="ko-KR" altLang="en-US" dirty="0"/>
              <a:t>함양이 이루어졌음을 인증하는 제도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683AF21-DF6B-44B0-8B28-437115C31951}"/>
              </a:ext>
            </a:extLst>
          </p:cNvPr>
          <p:cNvSpPr txBox="1"/>
          <p:nvPr/>
        </p:nvSpPr>
        <p:spPr>
          <a:xfrm>
            <a:off x="1268098" y="2957310"/>
            <a:ext cx="655272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■ 목표</a:t>
            </a:r>
            <a:endParaRPr lang="en-US" altLang="ko-KR" dirty="0"/>
          </a:p>
          <a:p>
            <a:r>
              <a:rPr lang="en-US" altLang="ko-KR" dirty="0"/>
              <a:t>- </a:t>
            </a:r>
            <a:r>
              <a:rPr lang="ko-KR" altLang="en-US" dirty="0"/>
              <a:t>자신 및 타인에 대한 올바른 이해 함양</a:t>
            </a:r>
            <a:endParaRPr lang="en-US" altLang="ko-KR" dirty="0"/>
          </a:p>
          <a:p>
            <a:r>
              <a:rPr lang="en-US" altLang="ko-KR" dirty="0"/>
              <a:t>- </a:t>
            </a:r>
            <a:r>
              <a:rPr lang="ko-KR" altLang="en-US" dirty="0" err="1"/>
              <a:t>마음챙김을</a:t>
            </a:r>
            <a:r>
              <a:rPr lang="ko-KR" altLang="en-US" dirty="0"/>
              <a:t> 통해 소통 및 공감능력 증진</a:t>
            </a:r>
            <a:endParaRPr lang="en-US" altLang="ko-KR" dirty="0"/>
          </a:p>
          <a:p>
            <a:r>
              <a:rPr lang="en-US" altLang="ko-KR" dirty="0"/>
              <a:t>- </a:t>
            </a:r>
            <a:r>
              <a:rPr lang="ko-KR" altLang="en-US" dirty="0"/>
              <a:t>지역사회에 공헌하는 </a:t>
            </a:r>
            <a:r>
              <a:rPr lang="ko-KR" altLang="en-US" dirty="0" err="1"/>
              <a:t>마음나눔</a:t>
            </a:r>
            <a:r>
              <a:rPr lang="ko-KR" altLang="en-US" dirty="0"/>
              <a:t> 실천 강화</a:t>
            </a:r>
            <a:endParaRPr lang="en-US" altLang="ko-KR" dirty="0"/>
          </a:p>
          <a:p>
            <a:r>
              <a:rPr lang="en-US" altLang="ko-KR" dirty="0"/>
              <a:t>- </a:t>
            </a:r>
            <a:r>
              <a:rPr lang="ko-KR" altLang="en-US" dirty="0" err="1"/>
              <a:t>마음챙김과</a:t>
            </a:r>
            <a:r>
              <a:rPr lang="ko-KR" altLang="en-US" dirty="0"/>
              <a:t> </a:t>
            </a:r>
            <a:r>
              <a:rPr lang="ko-KR" altLang="en-US" dirty="0" err="1"/>
              <a:t>마음나눔을</a:t>
            </a:r>
            <a:r>
              <a:rPr lang="ko-KR" altLang="en-US" dirty="0"/>
              <a:t> 통해 지혜롭고 행복한 삶을 도모</a:t>
            </a:r>
          </a:p>
        </p:txBody>
      </p:sp>
    </p:spTree>
    <p:extLst>
      <p:ext uri="{BB962C8B-B14F-4D97-AF65-F5344CB8AC3E}">
        <p14:creationId xmlns:p14="http://schemas.microsoft.com/office/powerpoint/2010/main" val="4156869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467544" y="221908"/>
            <a:ext cx="3600400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MAUM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교육 </a:t>
            </a:r>
            <a:r>
              <a:rPr lang="ko-KR" altLang="en-US" sz="20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인증제</a:t>
            </a: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992652" y="1031385"/>
            <a:ext cx="7035732" cy="3700606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shade val="50000"/>
                <a:alpha val="26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15F185F-D118-4666-A022-526C0C54B18A}"/>
              </a:ext>
            </a:extLst>
          </p:cNvPr>
          <p:cNvSpPr txBox="1"/>
          <p:nvPr/>
        </p:nvSpPr>
        <p:spPr>
          <a:xfrm>
            <a:off x="1126142" y="1155306"/>
            <a:ext cx="689171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■ 인증기준</a:t>
            </a:r>
            <a:endParaRPr lang="en-US" altLang="ko-KR" dirty="0"/>
          </a:p>
          <a:p>
            <a:pPr marL="285750" indent="-285750">
              <a:buFontTx/>
              <a:buChar char="-"/>
            </a:pPr>
            <a:r>
              <a:rPr lang="en-US" altLang="ko-KR" dirty="0"/>
              <a:t>MAUM</a:t>
            </a:r>
            <a:r>
              <a:rPr lang="ko-KR" altLang="en-US" dirty="0"/>
              <a:t>교육원에서 운영하는 마음교과</a:t>
            </a:r>
            <a:r>
              <a:rPr lang="en-US" altLang="ko-KR" dirty="0"/>
              <a:t>(</a:t>
            </a:r>
            <a:r>
              <a:rPr lang="ko-KR" altLang="en-US" dirty="0"/>
              <a:t>교양필수</a:t>
            </a:r>
            <a:r>
              <a:rPr lang="en-US" altLang="ko-KR" dirty="0"/>
              <a:t>, </a:t>
            </a:r>
            <a:r>
              <a:rPr lang="ko-KR" altLang="en-US" dirty="0"/>
              <a:t>교양선택</a:t>
            </a:r>
            <a:r>
              <a:rPr lang="en-US" altLang="ko-KR" dirty="0"/>
              <a:t>) </a:t>
            </a:r>
          </a:p>
          <a:p>
            <a:r>
              <a:rPr lang="en-US" altLang="ko-KR" dirty="0"/>
              <a:t>    5</a:t>
            </a:r>
            <a:r>
              <a:rPr lang="ko-KR" altLang="en-US" dirty="0"/>
              <a:t>과목 </a:t>
            </a:r>
            <a:r>
              <a:rPr lang="en-US" altLang="ko-KR" dirty="0"/>
              <a:t>5</a:t>
            </a:r>
            <a:r>
              <a:rPr lang="ko-KR" altLang="en-US" dirty="0"/>
              <a:t>학점 필수이수</a:t>
            </a:r>
            <a:endParaRPr lang="en-US" altLang="ko-KR" dirty="0"/>
          </a:p>
          <a:p>
            <a:pPr marL="285750" indent="-285750">
              <a:buFontTx/>
              <a:buChar char="-"/>
            </a:pPr>
            <a:r>
              <a:rPr lang="en-US" altLang="ko-KR" dirty="0"/>
              <a:t>MAUM</a:t>
            </a:r>
            <a:r>
              <a:rPr lang="ko-KR" altLang="en-US" dirty="0"/>
              <a:t>교육원에서 운영하는 비교과프로그램 </a:t>
            </a:r>
            <a:r>
              <a:rPr lang="en-US" altLang="ko-KR" dirty="0"/>
              <a:t>3</a:t>
            </a:r>
            <a:r>
              <a:rPr lang="ko-KR" altLang="en-US" dirty="0"/>
              <a:t>건</a:t>
            </a:r>
            <a:r>
              <a:rPr lang="en-US" altLang="ko-KR" dirty="0"/>
              <a:t> </a:t>
            </a:r>
            <a:r>
              <a:rPr lang="ko-KR" altLang="en-US" dirty="0"/>
              <a:t>이상 이수</a:t>
            </a:r>
            <a:endParaRPr lang="en-US" altLang="ko-KR" dirty="0"/>
          </a:p>
          <a:p>
            <a:pPr marL="285750" indent="-285750">
              <a:buFontTx/>
              <a:buChar char="-"/>
            </a:pPr>
            <a:r>
              <a:rPr lang="ko-KR" altLang="en-US" dirty="0"/>
              <a:t>교내봉사활동 </a:t>
            </a:r>
            <a:r>
              <a:rPr lang="en-US" altLang="ko-KR" dirty="0"/>
              <a:t>5</a:t>
            </a:r>
            <a:r>
              <a:rPr lang="ko-KR" altLang="en-US" dirty="0"/>
              <a:t>시간 이상 이수 </a:t>
            </a:r>
            <a:endParaRPr lang="en-US" altLang="ko-KR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683AF21-DF6B-44B0-8B28-437115C31951}"/>
              </a:ext>
            </a:extLst>
          </p:cNvPr>
          <p:cNvSpPr txBox="1"/>
          <p:nvPr/>
        </p:nvSpPr>
        <p:spPr>
          <a:xfrm>
            <a:off x="1268098" y="2957310"/>
            <a:ext cx="65527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■ 혜택</a:t>
            </a:r>
            <a:endParaRPr lang="en-US" altLang="ko-KR" dirty="0"/>
          </a:p>
          <a:p>
            <a:r>
              <a:rPr lang="en-US" altLang="ko-KR" dirty="0"/>
              <a:t>- </a:t>
            </a:r>
            <a:r>
              <a:rPr lang="ko-KR" altLang="en-US" dirty="0" err="1"/>
              <a:t>졸업시</a:t>
            </a:r>
            <a:r>
              <a:rPr lang="ko-KR" altLang="en-US" dirty="0"/>
              <a:t> </a:t>
            </a:r>
            <a:r>
              <a:rPr lang="en-US" altLang="ko-KR" dirty="0"/>
              <a:t>MAUM</a:t>
            </a:r>
            <a:r>
              <a:rPr lang="ko-KR" altLang="en-US" dirty="0"/>
              <a:t>교육 인증서 수여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8650285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467544" y="221908"/>
            <a:ext cx="3600400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마음교양 필수교과</a:t>
            </a: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992652" y="1031385"/>
            <a:ext cx="7035732" cy="3700606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shade val="50000"/>
                <a:alpha val="26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15F185F-D118-4666-A022-526C0C54B18A}"/>
              </a:ext>
            </a:extLst>
          </p:cNvPr>
          <p:cNvSpPr txBox="1"/>
          <p:nvPr/>
        </p:nvSpPr>
        <p:spPr>
          <a:xfrm>
            <a:off x="1064390" y="1728172"/>
            <a:ext cx="68917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공동작업을 통해 자신을 탐색하는 방법을 알고 나와 다른 사람을 있는 그대로 수용</a:t>
            </a:r>
            <a:endParaRPr lang="en-US" altLang="ko-KR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B6D1C2A-BFE2-4025-9700-6026B4E8E43D}"/>
              </a:ext>
            </a:extLst>
          </p:cNvPr>
          <p:cNvSpPr txBox="1"/>
          <p:nvPr/>
        </p:nvSpPr>
        <p:spPr>
          <a:xfrm>
            <a:off x="1064390" y="3343779"/>
            <a:ext cx="68917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호흡</a:t>
            </a:r>
            <a:r>
              <a:rPr lang="en-US" altLang="ko-KR" dirty="0"/>
              <a:t>, </a:t>
            </a:r>
            <a:r>
              <a:rPr lang="ko-KR" altLang="en-US" dirty="0"/>
              <a:t>글쓰기 소리</a:t>
            </a:r>
            <a:r>
              <a:rPr lang="en-US" altLang="ko-KR" dirty="0"/>
              <a:t>, </a:t>
            </a:r>
            <a:r>
              <a:rPr lang="ko-KR" altLang="en-US" dirty="0"/>
              <a:t>그리기</a:t>
            </a:r>
            <a:r>
              <a:rPr lang="en-US" altLang="ko-KR" dirty="0"/>
              <a:t>, </a:t>
            </a:r>
            <a:r>
              <a:rPr lang="ko-KR" altLang="en-US" dirty="0"/>
              <a:t>동작 등의 다양한 방식을 통한 마음을 표현</a:t>
            </a:r>
            <a:endParaRPr lang="en-US" altLang="ko-KR" dirty="0"/>
          </a:p>
        </p:txBody>
      </p:sp>
      <p:sp>
        <p:nvSpPr>
          <p:cNvPr id="9" name="순서도: 수행의 시작/종료 8">
            <a:extLst>
              <a:ext uri="{FF2B5EF4-FFF2-40B4-BE49-F238E27FC236}">
                <a16:creationId xmlns:a16="http://schemas.microsoft.com/office/drawing/2014/main" id="{3844174F-5303-4863-8048-0E3A901F3B45}"/>
              </a:ext>
            </a:extLst>
          </p:cNvPr>
          <p:cNvSpPr/>
          <p:nvPr/>
        </p:nvSpPr>
        <p:spPr>
          <a:xfrm>
            <a:off x="1127775" y="1265869"/>
            <a:ext cx="945878" cy="321886"/>
          </a:xfrm>
          <a:prstGeom prst="flowChartTerminator">
            <a:avLst/>
          </a:prstGeom>
          <a:solidFill>
            <a:srgbClr val="4A7DBA"/>
          </a:solidFill>
          <a:ln>
            <a:solidFill>
              <a:srgbClr val="E1E9F3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bg1"/>
                </a:solidFill>
                <a:latin typeface="+mn-ea"/>
              </a:rPr>
              <a:t>마음이해</a:t>
            </a:r>
          </a:p>
        </p:txBody>
      </p:sp>
      <p:sp>
        <p:nvSpPr>
          <p:cNvPr id="11" name="순서도: 수행의 시작/종료 10">
            <a:extLst>
              <a:ext uri="{FF2B5EF4-FFF2-40B4-BE49-F238E27FC236}">
                <a16:creationId xmlns:a16="http://schemas.microsoft.com/office/drawing/2014/main" id="{5E67A621-0F1A-4E4F-961E-E06AD4B299CD}"/>
              </a:ext>
            </a:extLst>
          </p:cNvPr>
          <p:cNvSpPr/>
          <p:nvPr/>
        </p:nvSpPr>
        <p:spPr>
          <a:xfrm>
            <a:off x="1101299" y="2935692"/>
            <a:ext cx="945878" cy="321886"/>
          </a:xfrm>
          <a:prstGeom prst="flowChartTerminator">
            <a:avLst/>
          </a:prstGeom>
          <a:solidFill>
            <a:srgbClr val="4A7DBA"/>
          </a:solidFill>
          <a:ln>
            <a:solidFill>
              <a:srgbClr val="E1E9F3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bg1"/>
                </a:solidFill>
                <a:latin typeface="+mn-ea"/>
              </a:rPr>
              <a:t>마음발견</a:t>
            </a:r>
          </a:p>
        </p:txBody>
      </p:sp>
    </p:spTree>
    <p:extLst>
      <p:ext uri="{BB962C8B-B14F-4D97-AF65-F5344CB8AC3E}">
        <p14:creationId xmlns:p14="http://schemas.microsoft.com/office/powerpoint/2010/main" val="15089552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467544" y="221908"/>
            <a:ext cx="3600400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마음교양 필수교과</a:t>
            </a: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992652" y="1031385"/>
            <a:ext cx="7035732" cy="3700606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shade val="50000"/>
                <a:alpha val="26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0F322A8-ECB5-458A-B7B8-9B3CFFA35129}"/>
              </a:ext>
            </a:extLst>
          </p:cNvPr>
          <p:cNvSpPr txBox="1"/>
          <p:nvPr/>
        </p:nvSpPr>
        <p:spPr>
          <a:xfrm>
            <a:off x="1064660" y="1722999"/>
            <a:ext cx="68917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나의 마음상태와 타인의 마음상태를 바라보고 이해하며 타인에 대한 이해와 배려 속에서 공감</a:t>
            </a:r>
            <a:r>
              <a:rPr lang="en-US" altLang="ko-KR" dirty="0"/>
              <a:t>, </a:t>
            </a:r>
            <a:r>
              <a:rPr lang="ko-KR" altLang="en-US" dirty="0"/>
              <a:t>소통능력 증진</a:t>
            </a:r>
            <a:endParaRPr lang="en-US" altLang="ko-KR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F33D1F-562A-49C7-AC57-8833B105DB67}"/>
              </a:ext>
            </a:extLst>
          </p:cNvPr>
          <p:cNvSpPr txBox="1"/>
          <p:nvPr/>
        </p:nvSpPr>
        <p:spPr>
          <a:xfrm>
            <a:off x="992652" y="3434632"/>
            <a:ext cx="68917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나</a:t>
            </a:r>
            <a:r>
              <a:rPr lang="en-US" altLang="ko-KR" dirty="0"/>
              <a:t>(Me)</a:t>
            </a:r>
            <a:r>
              <a:rPr lang="ko-KR" altLang="en-US" dirty="0"/>
              <a:t>와</a:t>
            </a:r>
            <a:r>
              <a:rPr lang="en-US" altLang="ko-KR" dirty="0"/>
              <a:t> </a:t>
            </a:r>
            <a:r>
              <a:rPr lang="ko-KR" altLang="en-US" dirty="0"/>
              <a:t>너</a:t>
            </a:r>
            <a:r>
              <a:rPr lang="en-US" altLang="ko-KR" dirty="0"/>
              <a:t>(Another), </a:t>
            </a:r>
            <a:r>
              <a:rPr lang="ko-KR" altLang="en-US" dirty="0"/>
              <a:t>우리</a:t>
            </a:r>
            <a:r>
              <a:rPr lang="en-US" altLang="ko-KR" dirty="0"/>
              <a:t>(Us)</a:t>
            </a:r>
            <a:r>
              <a:rPr lang="ko-KR" altLang="en-US" dirty="0"/>
              <a:t>가 하나라는 것을 경험하고 더불어 살아가는 공동체</a:t>
            </a:r>
            <a:r>
              <a:rPr lang="en-US" altLang="ko-KR" dirty="0"/>
              <a:t>(Mate)</a:t>
            </a:r>
            <a:r>
              <a:rPr lang="ko-KR" altLang="en-US" dirty="0"/>
              <a:t>의 중요성 인식</a:t>
            </a:r>
            <a:endParaRPr lang="en-US" altLang="ko-KR" dirty="0"/>
          </a:p>
        </p:txBody>
      </p:sp>
      <p:sp>
        <p:nvSpPr>
          <p:cNvPr id="9" name="순서도: 수행의 시작/종료 8">
            <a:extLst>
              <a:ext uri="{FF2B5EF4-FFF2-40B4-BE49-F238E27FC236}">
                <a16:creationId xmlns:a16="http://schemas.microsoft.com/office/drawing/2014/main" id="{3844174F-5303-4863-8048-0E3A901F3B45}"/>
              </a:ext>
            </a:extLst>
          </p:cNvPr>
          <p:cNvSpPr/>
          <p:nvPr/>
        </p:nvSpPr>
        <p:spPr>
          <a:xfrm>
            <a:off x="1127775" y="1265869"/>
            <a:ext cx="945878" cy="321886"/>
          </a:xfrm>
          <a:prstGeom prst="flowChartTerminator">
            <a:avLst/>
          </a:prstGeom>
          <a:solidFill>
            <a:srgbClr val="4A7DBA"/>
          </a:solidFill>
          <a:ln>
            <a:solidFill>
              <a:srgbClr val="E1E9F3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bg1"/>
                </a:solidFill>
                <a:latin typeface="+mn-ea"/>
              </a:rPr>
              <a:t>마음소통</a:t>
            </a:r>
          </a:p>
        </p:txBody>
      </p:sp>
      <p:sp>
        <p:nvSpPr>
          <p:cNvPr id="10" name="순서도: 수행의 시작/종료 9">
            <a:extLst>
              <a:ext uri="{FF2B5EF4-FFF2-40B4-BE49-F238E27FC236}">
                <a16:creationId xmlns:a16="http://schemas.microsoft.com/office/drawing/2014/main" id="{083449EA-B8FF-47C5-BFAB-A32C9DEC9612}"/>
              </a:ext>
            </a:extLst>
          </p:cNvPr>
          <p:cNvSpPr/>
          <p:nvPr/>
        </p:nvSpPr>
        <p:spPr>
          <a:xfrm>
            <a:off x="1102710" y="2930793"/>
            <a:ext cx="945878" cy="321886"/>
          </a:xfrm>
          <a:prstGeom prst="flowChartTerminator">
            <a:avLst/>
          </a:prstGeom>
          <a:solidFill>
            <a:srgbClr val="4A7DBA"/>
          </a:solidFill>
          <a:ln>
            <a:solidFill>
              <a:srgbClr val="E1E9F3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bg1"/>
                </a:solidFill>
                <a:latin typeface="+mn-ea"/>
              </a:rPr>
              <a:t>마음공감</a:t>
            </a:r>
          </a:p>
        </p:txBody>
      </p:sp>
    </p:spTree>
    <p:extLst>
      <p:ext uri="{BB962C8B-B14F-4D97-AF65-F5344CB8AC3E}">
        <p14:creationId xmlns:p14="http://schemas.microsoft.com/office/powerpoint/2010/main" val="15257310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467544" y="221908"/>
            <a:ext cx="3600400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마음교양 선택교과</a:t>
            </a: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992652" y="1031385"/>
            <a:ext cx="7035732" cy="3700606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shade val="50000"/>
                <a:alpha val="26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15F185F-D118-4666-A022-526C0C54B18A}"/>
              </a:ext>
            </a:extLst>
          </p:cNvPr>
          <p:cNvSpPr txBox="1"/>
          <p:nvPr/>
        </p:nvSpPr>
        <p:spPr>
          <a:xfrm>
            <a:off x="1126142" y="1155306"/>
            <a:ext cx="68917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■ 마음여행</a:t>
            </a:r>
            <a:endParaRPr lang="en-US" altLang="ko-KR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B6D1C2A-BFE2-4025-9700-6026B4E8E43D}"/>
              </a:ext>
            </a:extLst>
          </p:cNvPr>
          <p:cNvSpPr txBox="1"/>
          <p:nvPr/>
        </p:nvSpPr>
        <p:spPr>
          <a:xfrm>
            <a:off x="1103948" y="1801637"/>
            <a:ext cx="68917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■ </a:t>
            </a:r>
            <a:r>
              <a:rPr lang="ko-KR" altLang="en-US" dirty="0" err="1"/>
              <a:t>마음챙김과</a:t>
            </a:r>
            <a:r>
              <a:rPr lang="ko-KR" altLang="en-US" dirty="0"/>
              <a:t> 긍정심리에 대한 지식을 바탕으로 공감</a:t>
            </a:r>
            <a:r>
              <a:rPr lang="en-US" altLang="ko-KR" dirty="0"/>
              <a:t>, </a:t>
            </a:r>
            <a:r>
              <a:rPr lang="ko-KR" altLang="en-US" dirty="0"/>
              <a:t>협동의 역량성장</a:t>
            </a:r>
            <a:r>
              <a:rPr lang="en-US" altLang="ko-KR" dirty="0"/>
              <a:t>, </a:t>
            </a:r>
            <a:r>
              <a:rPr lang="ko-KR" altLang="en-US" dirty="0"/>
              <a:t>건강한 소통과 협력의 방식 실천</a:t>
            </a:r>
            <a:endParaRPr lang="en-US" altLang="ko-KR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0F322A8-ECB5-458A-B7B8-9B3CFFA35129}"/>
              </a:ext>
            </a:extLst>
          </p:cNvPr>
          <p:cNvSpPr txBox="1"/>
          <p:nvPr/>
        </p:nvSpPr>
        <p:spPr>
          <a:xfrm>
            <a:off x="1081754" y="2447968"/>
            <a:ext cx="68917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■ </a:t>
            </a:r>
            <a:r>
              <a:rPr lang="ko-KR" altLang="en-US" dirty="0" err="1"/>
              <a:t>마음챙김과</a:t>
            </a:r>
            <a:r>
              <a:rPr lang="ko-KR" altLang="en-US" dirty="0"/>
              <a:t> 정서심리에 대한 지식을 바탕으로 감정조절을 위한 기술습득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57079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467544" y="221908"/>
            <a:ext cx="3816424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MAUM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교육원 비교과프로그램</a:t>
            </a: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992652" y="1031385"/>
            <a:ext cx="7035732" cy="3700606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shade val="50000"/>
                <a:alpha val="26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15F185F-D118-4666-A022-526C0C54B18A}"/>
              </a:ext>
            </a:extLst>
          </p:cNvPr>
          <p:cNvSpPr txBox="1"/>
          <p:nvPr/>
        </p:nvSpPr>
        <p:spPr>
          <a:xfrm>
            <a:off x="1126142" y="1155306"/>
            <a:ext cx="68917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■ 비교과프로그램 운영 일정</a:t>
            </a:r>
            <a:endParaRPr lang="en-US" altLang="ko-KR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B6D1C2A-BFE2-4025-9700-6026B4E8E43D}"/>
              </a:ext>
            </a:extLst>
          </p:cNvPr>
          <p:cNvSpPr txBox="1"/>
          <p:nvPr/>
        </p:nvSpPr>
        <p:spPr>
          <a:xfrm>
            <a:off x="2251956" y="1726748"/>
            <a:ext cx="38280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KWU MAUM</a:t>
            </a:r>
            <a:r>
              <a:rPr lang="ko-KR" altLang="en-US" dirty="0"/>
              <a:t>교육 지도자 양성과정</a:t>
            </a:r>
            <a:endParaRPr lang="en-US" altLang="ko-KR" dirty="0"/>
          </a:p>
          <a:p>
            <a:r>
              <a:rPr lang="ko-KR" altLang="en-US" dirty="0" err="1"/>
              <a:t>감사한끼</a:t>
            </a:r>
            <a:r>
              <a:rPr lang="ko-KR" altLang="en-US" dirty="0"/>
              <a:t> </a:t>
            </a:r>
            <a:endParaRPr lang="en-US" altLang="ko-KR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0F322A8-ECB5-458A-B7B8-9B3CFFA35129}"/>
              </a:ext>
            </a:extLst>
          </p:cNvPr>
          <p:cNvSpPr txBox="1"/>
          <p:nvPr/>
        </p:nvSpPr>
        <p:spPr>
          <a:xfrm>
            <a:off x="2246201" y="2420023"/>
            <a:ext cx="334623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감사편지쓰기</a:t>
            </a:r>
            <a:endParaRPr lang="en-US" altLang="ko-KR" dirty="0"/>
          </a:p>
          <a:p>
            <a:r>
              <a:rPr lang="ko-KR" altLang="en-US" dirty="0" err="1"/>
              <a:t>마음챙김</a:t>
            </a:r>
            <a:r>
              <a:rPr lang="ko-KR" altLang="en-US" dirty="0"/>
              <a:t> 명상</a:t>
            </a:r>
            <a:endParaRPr lang="en-US" altLang="ko-KR" dirty="0"/>
          </a:p>
          <a:p>
            <a:r>
              <a:rPr lang="ko-KR" altLang="en-US" dirty="0"/>
              <a:t>마음으로 만나는 예비부모교육</a:t>
            </a:r>
            <a:endParaRPr lang="en-US" altLang="ko-KR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5C73752-3B35-4AAF-A3C6-997312F5DA0A}"/>
              </a:ext>
            </a:extLst>
          </p:cNvPr>
          <p:cNvSpPr txBox="1"/>
          <p:nvPr/>
        </p:nvSpPr>
        <p:spPr>
          <a:xfrm>
            <a:off x="2217354" y="4028229"/>
            <a:ext cx="36513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/>
              <a:t>마음챙김</a:t>
            </a:r>
            <a:r>
              <a:rPr lang="ko-KR" altLang="en-US" dirty="0"/>
              <a:t> 명상</a:t>
            </a:r>
            <a:endParaRPr lang="en-US" altLang="ko-KR" dirty="0"/>
          </a:p>
          <a:p>
            <a:r>
              <a:rPr lang="ko-KR" altLang="en-US" dirty="0"/>
              <a:t>마음으로 만나는 예비부모교육</a:t>
            </a:r>
            <a:endParaRPr lang="en-US" altLang="ko-KR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5AE49D1-E022-4481-AB4E-414714E080DD}"/>
              </a:ext>
            </a:extLst>
          </p:cNvPr>
          <p:cNvSpPr txBox="1"/>
          <p:nvPr/>
        </p:nvSpPr>
        <p:spPr>
          <a:xfrm>
            <a:off x="2228809" y="3295697"/>
            <a:ext cx="41103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KWU MAUM</a:t>
            </a:r>
            <a:r>
              <a:rPr lang="ko-KR" altLang="en-US" dirty="0"/>
              <a:t>교육 지도자 양성과정</a:t>
            </a:r>
            <a:endParaRPr lang="en-US" altLang="ko-KR" dirty="0"/>
          </a:p>
          <a:p>
            <a:r>
              <a:rPr lang="ko-KR" altLang="en-US" dirty="0" err="1"/>
              <a:t>감사한끼</a:t>
            </a:r>
            <a:r>
              <a:rPr lang="ko-KR" altLang="en-US" dirty="0"/>
              <a:t> </a:t>
            </a:r>
            <a:endParaRPr lang="en-US" altLang="ko-KR" dirty="0"/>
          </a:p>
        </p:txBody>
      </p:sp>
      <p:sp>
        <p:nvSpPr>
          <p:cNvPr id="10" name="순서도: 수행의 시작/종료 9">
            <a:extLst>
              <a:ext uri="{FF2B5EF4-FFF2-40B4-BE49-F238E27FC236}">
                <a16:creationId xmlns:a16="http://schemas.microsoft.com/office/drawing/2014/main" id="{4EDBB889-7A87-4727-8BA8-20E656D3BBA1}"/>
              </a:ext>
            </a:extLst>
          </p:cNvPr>
          <p:cNvSpPr/>
          <p:nvPr/>
        </p:nvSpPr>
        <p:spPr>
          <a:xfrm>
            <a:off x="1119912" y="1752173"/>
            <a:ext cx="945878" cy="321886"/>
          </a:xfrm>
          <a:prstGeom prst="flowChartTerminator">
            <a:avLst/>
          </a:prstGeom>
          <a:solidFill>
            <a:srgbClr val="4A7DBA"/>
          </a:solidFill>
          <a:ln>
            <a:solidFill>
              <a:srgbClr val="E1E9F3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>
                <a:solidFill>
                  <a:schemeClr val="bg1"/>
                </a:solidFill>
                <a:latin typeface="+mn-ea"/>
              </a:rPr>
              <a:t>4</a:t>
            </a:r>
            <a:r>
              <a:rPr lang="ko-KR" altLang="en-US" sz="1200" dirty="0">
                <a:solidFill>
                  <a:schemeClr val="bg1"/>
                </a:solidFill>
                <a:latin typeface="+mn-ea"/>
              </a:rPr>
              <a:t>월</a:t>
            </a:r>
          </a:p>
        </p:txBody>
      </p:sp>
      <p:sp>
        <p:nvSpPr>
          <p:cNvPr id="11" name="순서도: 수행의 시작/종료 10">
            <a:extLst>
              <a:ext uri="{FF2B5EF4-FFF2-40B4-BE49-F238E27FC236}">
                <a16:creationId xmlns:a16="http://schemas.microsoft.com/office/drawing/2014/main" id="{DA75D310-A472-43BA-A4F6-1035DCB501EC}"/>
              </a:ext>
            </a:extLst>
          </p:cNvPr>
          <p:cNvSpPr/>
          <p:nvPr/>
        </p:nvSpPr>
        <p:spPr>
          <a:xfrm>
            <a:off x="1128097" y="2429470"/>
            <a:ext cx="945878" cy="321886"/>
          </a:xfrm>
          <a:prstGeom prst="flowChartTerminator">
            <a:avLst/>
          </a:prstGeom>
          <a:solidFill>
            <a:srgbClr val="4A7DBA"/>
          </a:solidFill>
          <a:ln>
            <a:solidFill>
              <a:srgbClr val="E1E9F3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>
                <a:solidFill>
                  <a:schemeClr val="bg1"/>
                </a:solidFill>
                <a:latin typeface="+mn-ea"/>
              </a:rPr>
              <a:t>5</a:t>
            </a:r>
            <a:r>
              <a:rPr lang="ko-KR" altLang="en-US" sz="1200" dirty="0">
                <a:solidFill>
                  <a:schemeClr val="bg1"/>
                </a:solidFill>
                <a:latin typeface="+mn-ea"/>
              </a:rPr>
              <a:t>월</a:t>
            </a:r>
          </a:p>
        </p:txBody>
      </p:sp>
      <p:sp>
        <p:nvSpPr>
          <p:cNvPr id="12" name="순서도: 수행의 시작/종료 11">
            <a:extLst>
              <a:ext uri="{FF2B5EF4-FFF2-40B4-BE49-F238E27FC236}">
                <a16:creationId xmlns:a16="http://schemas.microsoft.com/office/drawing/2014/main" id="{854A3054-6591-4E07-A8B5-4F9F34E2D154}"/>
              </a:ext>
            </a:extLst>
          </p:cNvPr>
          <p:cNvSpPr/>
          <p:nvPr/>
        </p:nvSpPr>
        <p:spPr>
          <a:xfrm>
            <a:off x="1126142" y="3343353"/>
            <a:ext cx="945878" cy="321886"/>
          </a:xfrm>
          <a:prstGeom prst="flowChartTerminator">
            <a:avLst/>
          </a:prstGeom>
          <a:solidFill>
            <a:srgbClr val="4A7DBA"/>
          </a:solidFill>
          <a:ln>
            <a:solidFill>
              <a:srgbClr val="E1E9F3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>
                <a:solidFill>
                  <a:schemeClr val="bg1"/>
                </a:solidFill>
                <a:latin typeface="+mn-ea"/>
              </a:rPr>
              <a:t>10</a:t>
            </a:r>
            <a:r>
              <a:rPr lang="ko-KR" altLang="en-US" sz="1200" dirty="0">
                <a:solidFill>
                  <a:schemeClr val="bg1"/>
                </a:solidFill>
                <a:latin typeface="+mn-ea"/>
              </a:rPr>
              <a:t>월</a:t>
            </a:r>
          </a:p>
        </p:txBody>
      </p:sp>
      <p:sp>
        <p:nvSpPr>
          <p:cNvPr id="13" name="순서도: 수행의 시작/종료 12">
            <a:extLst>
              <a:ext uri="{FF2B5EF4-FFF2-40B4-BE49-F238E27FC236}">
                <a16:creationId xmlns:a16="http://schemas.microsoft.com/office/drawing/2014/main" id="{6F78E859-E4D1-4558-81D3-1E2CC478FC02}"/>
              </a:ext>
            </a:extLst>
          </p:cNvPr>
          <p:cNvSpPr/>
          <p:nvPr/>
        </p:nvSpPr>
        <p:spPr>
          <a:xfrm>
            <a:off x="1115616" y="4074606"/>
            <a:ext cx="945878" cy="321886"/>
          </a:xfrm>
          <a:prstGeom prst="flowChartTerminator">
            <a:avLst/>
          </a:prstGeom>
          <a:solidFill>
            <a:srgbClr val="4A7DBA"/>
          </a:solidFill>
          <a:ln>
            <a:solidFill>
              <a:srgbClr val="E1E9F3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>
                <a:solidFill>
                  <a:schemeClr val="bg1"/>
                </a:solidFill>
                <a:latin typeface="+mn-ea"/>
              </a:rPr>
              <a:t>11</a:t>
            </a:r>
            <a:r>
              <a:rPr lang="ko-KR" altLang="en-US" sz="1200" dirty="0">
                <a:solidFill>
                  <a:schemeClr val="bg1"/>
                </a:solidFill>
                <a:latin typeface="+mn-ea"/>
              </a:rPr>
              <a:t>월</a:t>
            </a:r>
          </a:p>
        </p:txBody>
      </p:sp>
    </p:spTree>
    <p:extLst>
      <p:ext uri="{BB962C8B-B14F-4D97-AF65-F5344CB8AC3E}">
        <p14:creationId xmlns:p14="http://schemas.microsoft.com/office/powerpoint/2010/main" val="17838960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992652" y="1031385"/>
            <a:ext cx="7035732" cy="3700606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shade val="50000"/>
                <a:alpha val="26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467544" y="221908"/>
            <a:ext cx="4176464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MAUM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교육원 비교과프로그램</a:t>
            </a: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9331D0C-3527-A26F-C325-89B477974519}"/>
              </a:ext>
            </a:extLst>
          </p:cNvPr>
          <p:cNvSpPr txBox="1"/>
          <p:nvPr/>
        </p:nvSpPr>
        <p:spPr>
          <a:xfrm>
            <a:off x="1283628" y="1184374"/>
            <a:ext cx="63124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rgbClr val="4A7DBA"/>
                </a:solidFill>
                <a:latin typeface="+mn-ea"/>
              </a:rPr>
              <a:t>■ </a:t>
            </a:r>
            <a:r>
              <a:rPr lang="ko-KR" altLang="en-US" dirty="0" err="1">
                <a:solidFill>
                  <a:srgbClr val="4A7DBA"/>
                </a:solidFill>
                <a:latin typeface="+mn-ea"/>
              </a:rPr>
              <a:t>비교과</a:t>
            </a:r>
            <a:r>
              <a:rPr lang="ko-KR" altLang="en-US" dirty="0">
                <a:solidFill>
                  <a:srgbClr val="4A7DBA"/>
                </a:solidFill>
                <a:latin typeface="+mn-ea"/>
              </a:rPr>
              <a:t> 프로그램 참여방법</a:t>
            </a:r>
            <a:endParaRPr lang="en-US" altLang="ko-KR" dirty="0">
              <a:solidFill>
                <a:srgbClr val="4A7DBA"/>
              </a:solidFill>
              <a:latin typeface="+mn-ea"/>
            </a:endParaRPr>
          </a:p>
        </p:txBody>
      </p:sp>
      <p:sp>
        <p:nvSpPr>
          <p:cNvPr id="14" name="타원 13">
            <a:extLst>
              <a:ext uri="{FF2B5EF4-FFF2-40B4-BE49-F238E27FC236}">
                <a16:creationId xmlns:a16="http://schemas.microsoft.com/office/drawing/2014/main" id="{E922A415-9E84-B043-BCB8-00435276BCF3}"/>
              </a:ext>
            </a:extLst>
          </p:cNvPr>
          <p:cNvSpPr/>
          <p:nvPr/>
        </p:nvSpPr>
        <p:spPr>
          <a:xfrm>
            <a:off x="1486279" y="2383044"/>
            <a:ext cx="1406619" cy="1402134"/>
          </a:xfrm>
          <a:prstGeom prst="ellipse">
            <a:avLst/>
          </a:prstGeom>
          <a:solidFill>
            <a:srgbClr val="E1E9F3"/>
          </a:solidFill>
          <a:ln>
            <a:solidFill>
              <a:srgbClr val="4A7DBA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수강</a:t>
            </a:r>
            <a:endParaRPr lang="en-US" altLang="ko-KR" sz="1600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  <a:p>
            <a:pPr algn="ctr"/>
            <a:r>
              <a: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신청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7AB214D-5266-C049-E0CE-A44053E49A32}"/>
              </a:ext>
            </a:extLst>
          </p:cNvPr>
          <p:cNvSpPr txBox="1"/>
          <p:nvPr/>
        </p:nvSpPr>
        <p:spPr>
          <a:xfrm>
            <a:off x="3060770" y="2853278"/>
            <a:ext cx="3435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dirty="0">
                <a:solidFill>
                  <a:srgbClr val="4A7DBA"/>
                </a:solidFill>
                <a:latin typeface="나눔스퀘어 네오 ExtraBold" panose="00000900000000000000" pitchFamily="2" charset="-127"/>
                <a:ea typeface="나눔스퀘어 네오 ExtraBold" panose="00000900000000000000" pitchFamily="2" charset="-127"/>
              </a:rPr>
              <a:t>&gt;</a:t>
            </a:r>
          </a:p>
        </p:txBody>
      </p:sp>
      <p:sp>
        <p:nvSpPr>
          <p:cNvPr id="28" name="화살표: 왼쪽/오른쪽 43">
            <a:extLst>
              <a:ext uri="{FF2B5EF4-FFF2-40B4-BE49-F238E27FC236}">
                <a16:creationId xmlns:a16="http://schemas.microsoft.com/office/drawing/2014/main" id="{2733113A-70FA-0E15-52B4-FBC9ED04013A}"/>
              </a:ext>
            </a:extLst>
          </p:cNvPr>
          <p:cNvSpPr/>
          <p:nvPr/>
        </p:nvSpPr>
        <p:spPr>
          <a:xfrm>
            <a:off x="1473049" y="3958701"/>
            <a:ext cx="6074938" cy="471687"/>
          </a:xfrm>
          <a:prstGeom prst="leftRightArrow">
            <a:avLst/>
          </a:prstGeom>
          <a:solidFill>
            <a:srgbClr val="4A7DBA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>
                <a:solidFill>
                  <a:schemeClr val="bg1"/>
                </a:solidFill>
                <a:latin typeface="+mn-ea"/>
              </a:rPr>
              <a:t>※ </a:t>
            </a:r>
            <a:r>
              <a:rPr lang="ko-KR" altLang="en-US" sz="1200" dirty="0">
                <a:solidFill>
                  <a:schemeClr val="bg1"/>
                </a:solidFill>
                <a:latin typeface="+mn-ea"/>
              </a:rPr>
              <a:t>프로그램별 운영기간 상이</a:t>
            </a:r>
          </a:p>
        </p:txBody>
      </p:sp>
      <p:sp>
        <p:nvSpPr>
          <p:cNvPr id="30" name="타원 29">
            <a:extLst>
              <a:ext uri="{FF2B5EF4-FFF2-40B4-BE49-F238E27FC236}">
                <a16:creationId xmlns:a16="http://schemas.microsoft.com/office/drawing/2014/main" id="{E922A415-9E84-B043-BCB8-00435276BCF3}"/>
              </a:ext>
            </a:extLst>
          </p:cNvPr>
          <p:cNvSpPr/>
          <p:nvPr/>
        </p:nvSpPr>
        <p:spPr>
          <a:xfrm>
            <a:off x="3665074" y="2383044"/>
            <a:ext cx="1406619" cy="1402134"/>
          </a:xfrm>
          <a:prstGeom prst="ellipse">
            <a:avLst/>
          </a:prstGeom>
          <a:solidFill>
            <a:srgbClr val="E1E9F3"/>
          </a:solidFill>
          <a:ln>
            <a:solidFill>
              <a:srgbClr val="4A7DBA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비교과</a:t>
            </a:r>
            <a:endParaRPr lang="en-US" altLang="ko-KR" sz="1600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  <a:p>
            <a:pPr algn="ctr"/>
            <a:r>
              <a: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프로</a:t>
            </a:r>
            <a:endParaRPr lang="en-US" altLang="ko-KR" sz="1600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  <a:p>
            <a:pPr algn="ctr"/>
            <a:r>
              <a: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그램</a:t>
            </a:r>
            <a:endParaRPr lang="en-US" altLang="ko-KR" sz="1600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  <a:p>
            <a:pPr algn="ctr"/>
            <a:r>
              <a: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참여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A7AB214D-5266-C049-E0CE-A44053E49A32}"/>
              </a:ext>
            </a:extLst>
          </p:cNvPr>
          <p:cNvSpPr txBox="1"/>
          <p:nvPr/>
        </p:nvSpPr>
        <p:spPr>
          <a:xfrm>
            <a:off x="5429562" y="2853278"/>
            <a:ext cx="3435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dirty="0">
                <a:solidFill>
                  <a:srgbClr val="4A7DBA"/>
                </a:solidFill>
                <a:latin typeface="나눔스퀘어 네오 ExtraBold" panose="00000900000000000000" pitchFamily="2" charset="-127"/>
                <a:ea typeface="나눔스퀘어 네오 ExtraBold" panose="00000900000000000000" pitchFamily="2" charset="-127"/>
              </a:rPr>
              <a:t>&gt;</a:t>
            </a:r>
          </a:p>
        </p:txBody>
      </p:sp>
      <p:sp>
        <p:nvSpPr>
          <p:cNvPr id="32" name="타원 31">
            <a:extLst>
              <a:ext uri="{FF2B5EF4-FFF2-40B4-BE49-F238E27FC236}">
                <a16:creationId xmlns:a16="http://schemas.microsoft.com/office/drawing/2014/main" id="{E922A415-9E84-B043-BCB8-00435276BCF3}"/>
              </a:ext>
            </a:extLst>
          </p:cNvPr>
          <p:cNvSpPr/>
          <p:nvPr/>
        </p:nvSpPr>
        <p:spPr>
          <a:xfrm>
            <a:off x="6033866" y="2383044"/>
            <a:ext cx="1406619" cy="1402134"/>
          </a:xfrm>
          <a:prstGeom prst="ellipse">
            <a:avLst/>
          </a:prstGeom>
          <a:solidFill>
            <a:srgbClr val="E1E9F3"/>
          </a:solidFill>
          <a:ln>
            <a:solidFill>
              <a:srgbClr val="4A7DBA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소감문</a:t>
            </a:r>
            <a:endParaRPr lang="en-US" altLang="ko-KR" sz="1600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  <a:p>
            <a:pPr algn="ctr"/>
            <a:r>
              <a: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의견</a:t>
            </a:r>
            <a:endParaRPr lang="en-US" altLang="ko-KR" sz="1600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  <a:p>
            <a:pPr algn="ctr"/>
            <a:r>
              <a: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조사</a:t>
            </a:r>
            <a:endParaRPr lang="en-US" altLang="ko-KR" sz="1600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  <a:p>
            <a:pPr algn="ctr"/>
            <a:r>
              <a: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제출</a:t>
            </a:r>
            <a:endParaRPr lang="en-US" altLang="ko-KR" sz="1600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</p:txBody>
      </p:sp>
      <p:sp>
        <p:nvSpPr>
          <p:cNvPr id="6" name="모서리가 둥근 직사각형 5"/>
          <p:cNvSpPr/>
          <p:nvPr/>
        </p:nvSpPr>
        <p:spPr>
          <a:xfrm>
            <a:off x="2831708" y="1808285"/>
            <a:ext cx="3073350" cy="327106"/>
          </a:xfrm>
          <a:prstGeom prst="roundRect">
            <a:avLst>
              <a:gd name="adj" fmla="val 50000"/>
            </a:avLst>
          </a:prstGeom>
          <a:solidFill>
            <a:srgbClr val="4A7DBA"/>
          </a:solidFill>
          <a:ln>
            <a:solidFill>
              <a:schemeClr val="accent1">
                <a:lumMod val="20000"/>
                <a:lumOff val="8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>
                <a:latin typeface="+mn-ea"/>
              </a:rPr>
              <a:t>학생중심 온라인 시스템 접속</a:t>
            </a:r>
          </a:p>
        </p:txBody>
      </p:sp>
    </p:spTree>
    <p:extLst>
      <p:ext uri="{BB962C8B-B14F-4D97-AF65-F5344CB8AC3E}">
        <p14:creationId xmlns:p14="http://schemas.microsoft.com/office/powerpoint/2010/main" val="191753052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타원 30"/>
          <p:cNvSpPr/>
          <p:nvPr/>
        </p:nvSpPr>
        <p:spPr>
          <a:xfrm flipH="1" flipV="1">
            <a:off x="3131840" y="987574"/>
            <a:ext cx="3159770" cy="3140932"/>
          </a:xfrm>
          <a:prstGeom prst="ellipse">
            <a:avLst/>
          </a:prstGeom>
          <a:solidFill>
            <a:schemeClr val="accent1">
              <a:lumMod val="40000"/>
              <a:lumOff val="60000"/>
              <a:alpha val="3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87" name="직선 연결선 86"/>
          <p:cNvCxnSpPr/>
          <p:nvPr/>
        </p:nvCxnSpPr>
        <p:spPr>
          <a:xfrm>
            <a:off x="97160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직선 연결선 87"/>
          <p:cNvCxnSpPr/>
          <p:nvPr/>
        </p:nvCxnSpPr>
        <p:spPr>
          <a:xfrm>
            <a:off x="169168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직선 연결선 88"/>
          <p:cNvCxnSpPr/>
          <p:nvPr/>
        </p:nvCxnSpPr>
        <p:spPr>
          <a:xfrm>
            <a:off x="241176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직선 연결선 89"/>
          <p:cNvCxnSpPr/>
          <p:nvPr/>
        </p:nvCxnSpPr>
        <p:spPr>
          <a:xfrm>
            <a:off x="3203848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직선 연결선 90"/>
          <p:cNvCxnSpPr/>
          <p:nvPr/>
        </p:nvCxnSpPr>
        <p:spPr>
          <a:xfrm>
            <a:off x="385192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직선 연결선 91"/>
          <p:cNvCxnSpPr/>
          <p:nvPr/>
        </p:nvCxnSpPr>
        <p:spPr>
          <a:xfrm>
            <a:off x="457200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직선 연결선 92"/>
          <p:cNvCxnSpPr/>
          <p:nvPr/>
        </p:nvCxnSpPr>
        <p:spPr>
          <a:xfrm>
            <a:off x="529208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직선 연결선 93"/>
          <p:cNvCxnSpPr/>
          <p:nvPr/>
        </p:nvCxnSpPr>
        <p:spPr>
          <a:xfrm>
            <a:off x="6001851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직선 연결선 94"/>
          <p:cNvCxnSpPr/>
          <p:nvPr/>
        </p:nvCxnSpPr>
        <p:spPr>
          <a:xfrm>
            <a:off x="6732240" y="33308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직선 연결선 95"/>
          <p:cNvCxnSpPr/>
          <p:nvPr/>
        </p:nvCxnSpPr>
        <p:spPr>
          <a:xfrm>
            <a:off x="7452320" y="33308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직선 연결선 96"/>
          <p:cNvCxnSpPr/>
          <p:nvPr/>
        </p:nvCxnSpPr>
        <p:spPr>
          <a:xfrm>
            <a:off x="817240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직선 연결선 97"/>
          <p:cNvCxnSpPr/>
          <p:nvPr/>
        </p:nvCxnSpPr>
        <p:spPr>
          <a:xfrm>
            <a:off x="889248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직선 연결선 98"/>
          <p:cNvCxnSpPr/>
          <p:nvPr/>
        </p:nvCxnSpPr>
        <p:spPr>
          <a:xfrm>
            <a:off x="226159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직사각형 65"/>
          <p:cNvSpPr/>
          <p:nvPr/>
        </p:nvSpPr>
        <p:spPr>
          <a:xfrm>
            <a:off x="107504" y="2283718"/>
            <a:ext cx="252028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altLang="ko-KR" sz="1600" dirty="0">
                <a:solidFill>
                  <a:schemeClr val="accent1"/>
                </a:solidFill>
                <a:ea typeface="HY신명조" panose="02030600000101010101" pitchFamily="18" charset="-127"/>
              </a:rPr>
              <a:t>KWANGJU WOMEN’S</a:t>
            </a:r>
          </a:p>
          <a:p>
            <a:pPr algn="r"/>
            <a:r>
              <a:rPr lang="en-US" altLang="ko-KR" sz="1600" dirty="0">
                <a:solidFill>
                  <a:schemeClr val="accent1"/>
                </a:solidFill>
                <a:ea typeface="HY신명조" panose="02030600000101010101" pitchFamily="18" charset="-127"/>
              </a:rPr>
              <a:t> UNIVERSITY</a:t>
            </a:r>
            <a:endParaRPr lang="en-US" altLang="ko-KR" sz="1400" dirty="0">
              <a:solidFill>
                <a:schemeClr val="accent1"/>
              </a:solidFill>
              <a:ea typeface="HY신명조" panose="02030600000101010101" pitchFamily="18" charset="-127"/>
            </a:endParaRPr>
          </a:p>
          <a:p>
            <a:pPr algn="r"/>
            <a:r>
              <a:rPr lang="en-US" altLang="ko-KR" sz="1600" b="1" dirty="0">
                <a:solidFill>
                  <a:schemeClr val="accent1"/>
                </a:solidFill>
                <a:ea typeface="HY신명조" panose="02030600000101010101" pitchFamily="18" charset="-127"/>
              </a:rPr>
              <a:t>2025</a:t>
            </a:r>
          </a:p>
        </p:txBody>
      </p:sp>
      <p:sp>
        <p:nvSpPr>
          <p:cNvPr id="81" name="타원 80"/>
          <p:cNvSpPr/>
          <p:nvPr/>
        </p:nvSpPr>
        <p:spPr>
          <a:xfrm>
            <a:off x="226159" y="195486"/>
            <a:ext cx="216024" cy="216024"/>
          </a:xfrm>
          <a:prstGeom prst="ellipse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2" name="타원 81"/>
          <p:cNvSpPr/>
          <p:nvPr/>
        </p:nvSpPr>
        <p:spPr>
          <a:xfrm>
            <a:off x="8784468" y="303498"/>
            <a:ext cx="108012" cy="108012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3" name="타원 82"/>
          <p:cNvSpPr/>
          <p:nvPr/>
        </p:nvSpPr>
        <p:spPr>
          <a:xfrm>
            <a:off x="8676456" y="4749369"/>
            <a:ext cx="216024" cy="216024"/>
          </a:xfrm>
          <a:prstGeom prst="ellipse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5" name="타원 84"/>
          <p:cNvSpPr/>
          <p:nvPr/>
        </p:nvSpPr>
        <p:spPr>
          <a:xfrm>
            <a:off x="226159" y="4857381"/>
            <a:ext cx="108012" cy="108012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9" name="타원 78"/>
          <p:cNvSpPr/>
          <p:nvPr/>
        </p:nvSpPr>
        <p:spPr>
          <a:xfrm>
            <a:off x="2771800" y="987574"/>
            <a:ext cx="1117539" cy="1117539"/>
          </a:xfrm>
          <a:prstGeom prst="ellipse">
            <a:avLst/>
          </a:prstGeom>
          <a:solidFill>
            <a:schemeClr val="tx2">
              <a:lumMod val="75000"/>
              <a:alpha val="8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8" name="타원 77"/>
          <p:cNvSpPr/>
          <p:nvPr/>
        </p:nvSpPr>
        <p:spPr>
          <a:xfrm>
            <a:off x="3059833" y="987575"/>
            <a:ext cx="3033320" cy="3033320"/>
          </a:xfrm>
          <a:prstGeom prst="ellipse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0" name="타원 79"/>
          <p:cNvSpPr/>
          <p:nvPr/>
        </p:nvSpPr>
        <p:spPr>
          <a:xfrm>
            <a:off x="5425891" y="3209617"/>
            <a:ext cx="658277" cy="658277"/>
          </a:xfrm>
          <a:prstGeom prst="ellipse">
            <a:avLst/>
          </a:prstGeom>
          <a:solidFill>
            <a:srgbClr val="B0CD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2483767" y="1728116"/>
            <a:ext cx="4248473" cy="1417824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ko-KR" altLang="en-US" sz="2000" b="1" dirty="0">
                <a:solidFill>
                  <a:schemeClr val="bg1"/>
                </a:solidFill>
                <a:latin typeface="+mj-ea"/>
                <a:ea typeface="+mj-ea"/>
              </a:rPr>
              <a:t>사랑합니다</a:t>
            </a:r>
            <a:endParaRPr lang="en-US" altLang="ko-KR" sz="2000" b="1" dirty="0">
              <a:solidFill>
                <a:schemeClr val="bg1"/>
              </a:solidFill>
              <a:latin typeface="+mj-ea"/>
              <a:ea typeface="+mj-ea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000" b="1" dirty="0">
                <a:solidFill>
                  <a:schemeClr val="bg1"/>
                </a:solidFill>
                <a:latin typeface="+mj-ea"/>
                <a:ea typeface="+mj-ea"/>
              </a:rPr>
              <a:t>고맙습니다</a:t>
            </a:r>
            <a:endParaRPr lang="en-US" altLang="ko-KR" sz="2000" b="1" dirty="0">
              <a:solidFill>
                <a:schemeClr val="bg1"/>
              </a:solidFill>
              <a:latin typeface="+mj-ea"/>
              <a:ea typeface="+mj-ea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000" b="1" dirty="0">
                <a:solidFill>
                  <a:schemeClr val="bg1"/>
                </a:solidFill>
                <a:latin typeface="+mj-ea"/>
                <a:ea typeface="+mj-ea"/>
              </a:rPr>
              <a:t>축복합니다</a:t>
            </a:r>
          </a:p>
        </p:txBody>
      </p:sp>
      <p:sp>
        <p:nvSpPr>
          <p:cNvPr id="29" name="타원 28"/>
          <p:cNvSpPr/>
          <p:nvPr/>
        </p:nvSpPr>
        <p:spPr>
          <a:xfrm>
            <a:off x="6334470" y="959961"/>
            <a:ext cx="216024" cy="216024"/>
          </a:xfrm>
          <a:prstGeom prst="ellipse">
            <a:avLst/>
          </a:prstGeom>
          <a:solidFill>
            <a:srgbClr val="749BCA">
              <a:alpha val="3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타원 29"/>
          <p:cNvSpPr/>
          <p:nvPr/>
        </p:nvSpPr>
        <p:spPr>
          <a:xfrm>
            <a:off x="6894259" y="3219823"/>
            <a:ext cx="144016" cy="144016"/>
          </a:xfrm>
          <a:prstGeom prst="ellipse">
            <a:avLst/>
          </a:prstGeom>
          <a:solidFill>
            <a:schemeClr val="tx1">
              <a:lumMod val="75000"/>
              <a:lumOff val="25000"/>
              <a:alpha val="3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직사각형 31"/>
          <p:cNvSpPr/>
          <p:nvPr/>
        </p:nvSpPr>
        <p:spPr>
          <a:xfrm>
            <a:off x="3419872" y="4443958"/>
            <a:ext cx="252028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2000" b="1" dirty="0">
                <a:solidFill>
                  <a:schemeClr val="accent1"/>
                </a:solidFill>
                <a:ea typeface="HY신명조" panose="02030600000101010101" pitchFamily="18" charset="-127"/>
              </a:rPr>
              <a:t>MAUM</a:t>
            </a:r>
            <a:r>
              <a:rPr lang="ko-KR" altLang="en-US" sz="2000" b="1" dirty="0">
                <a:solidFill>
                  <a:schemeClr val="accent1"/>
                </a:solidFill>
                <a:ea typeface="HY신명조" panose="02030600000101010101" pitchFamily="18" charset="-127"/>
              </a:rPr>
              <a:t>교육원</a:t>
            </a:r>
            <a:endParaRPr lang="en-US" altLang="ko-KR" sz="2000" b="1" dirty="0">
              <a:solidFill>
                <a:srgbClr val="FF0000"/>
              </a:solidFill>
              <a:latin typeface="궁서" panose="02030600000101010101" pitchFamily="18" charset="-127"/>
              <a:ea typeface="궁서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776991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2066</TotalTime>
  <Words>430</Words>
  <Application>Microsoft Office PowerPoint</Application>
  <PresentationFormat>화면 슬라이드 쇼(16:9)</PresentationFormat>
  <Paragraphs>107</Paragraphs>
  <Slides>15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15</vt:i4>
      </vt:variant>
    </vt:vector>
  </HeadingPairs>
  <TitlesOfParts>
    <vt:vector size="22" baseType="lpstr">
      <vt:lpstr>HY신명조</vt:lpstr>
      <vt:lpstr>궁서</vt:lpstr>
      <vt:lpstr>나눔스퀘어 네오 ExtraBold</vt:lpstr>
      <vt:lpstr>나눔스퀘어 네오 Heavy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김효정</dc:creator>
  <cp:lastModifiedBy>광주 여대</cp:lastModifiedBy>
  <cp:revision>202</cp:revision>
  <dcterms:created xsi:type="dcterms:W3CDTF">2018-04-08T06:22:26Z</dcterms:created>
  <dcterms:modified xsi:type="dcterms:W3CDTF">2025-02-12T02:55:47Z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Fasoo_Trace_ID">
    <vt:lpwstr>eyJub2RlMSI6eyJkc2QiOiIwMTAwMDAwMDAwMDAyNjQzIiwibG9nVGltZSI6IjIwMjUtMDItMTBUMDU6Mzk6NTRaIiwicElEIjo0MTk0MzA0LCJ0cmFjZUlkIjoiMDEzMkNBNDMwMEYzNDM0MkIzNEM1ODQzRTRDOEI4NDQiLCJ1c2VyQ29kZSI6IjIyMDEwMSJ9LCJub2RlMiI6eyJkc2QiOiIwMTAwMDAwMDAwMDAyNjQzIiwibG9nVGltZSI</vt:lpwstr>
  </property>
</Properties>
</file>