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66" r:id="rId5"/>
    <p:sldId id="261" r:id="rId6"/>
    <p:sldId id="260" r:id="rId7"/>
    <p:sldId id="264" r:id="rId8"/>
    <p:sldId id="265" r:id="rId9"/>
    <p:sldId id="262" r:id="rId10"/>
    <p:sldId id="263" r:id="rId11"/>
  </p:sldIdLst>
  <p:sldSz cx="9144000" cy="5143500" type="screen16x9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09FB"/>
    <a:srgbClr val="4A7DBA"/>
    <a:srgbClr val="E1E9F3"/>
    <a:srgbClr val="88B4E0"/>
    <a:srgbClr val="264264"/>
    <a:srgbClr val="404040"/>
    <a:srgbClr val="B0CDEA"/>
    <a:srgbClr val="749BCA"/>
    <a:srgbClr val="FEFEF8"/>
    <a:srgbClr val="F9AD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64" autoAdjust="0"/>
    <p:restoredTop sz="94660"/>
  </p:normalViewPr>
  <p:slideViewPr>
    <p:cSldViewPr>
      <p:cViewPr varScale="1">
        <p:scale>
          <a:sx n="126" d="100"/>
          <a:sy n="126" d="100"/>
        </p:scale>
        <p:origin x="174" y="276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319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269C27-8745-44EA-9C66-42ECB60BB8CD}" type="datetimeFigureOut">
              <a:rPr lang="ko-KR" altLang="en-US" smtClean="0"/>
              <a:t>2025-02-19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343D00-0035-4E93-8A19-AFFEFFA3AA8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15962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7B8C5-B554-4D14-BEA2-99CEB4DF0929}" type="datetimeFigureOut">
              <a:rPr lang="ko-KR" altLang="en-US" smtClean="0"/>
              <a:t>2025-02-19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B4108A-5EB8-48E6-8332-5D9DDB1487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6737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1273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  <p:sp>
        <p:nvSpPr>
          <p:cNvPr id="9" name="타원 8"/>
          <p:cNvSpPr/>
          <p:nvPr userDrawn="1"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 userDrawn="1"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 userDrawn="1"/>
        </p:nvSpPr>
        <p:spPr>
          <a:xfrm>
            <a:off x="226159" y="244701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 userDrawn="1"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타원 12"/>
          <p:cNvSpPr/>
          <p:nvPr userDrawn="1"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8913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3623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432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790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946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4502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0262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211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9139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57400" cy="43886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81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0005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16504-B0E3-4659-A4CA-640CB6573F77}" type="datetimeFigureOut">
              <a:rPr lang="ko-KR" altLang="en-US" smtClean="0"/>
              <a:t>2025-02-19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939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2627785" y="961188"/>
            <a:ext cx="4487036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-600243" y="2276168"/>
            <a:ext cx="361060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2000" dirty="0">
                <a:solidFill>
                  <a:schemeClr val="accent1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2000" dirty="0">
                <a:solidFill>
                  <a:schemeClr val="accent1"/>
                </a:solidFill>
                <a:ea typeface="HY신명조" panose="02030600000101010101" pitchFamily="18" charset="-127"/>
              </a:rPr>
              <a:t> UNIVERSITY</a:t>
            </a:r>
            <a:endParaRPr lang="en-US" altLang="ko-KR" dirty="0">
              <a:solidFill>
                <a:schemeClr val="accent1"/>
              </a:solidFill>
              <a:ea typeface="HY신명조" panose="02030600000101010101" pitchFamily="18" charset="-127"/>
            </a:endParaRPr>
          </a:p>
          <a:p>
            <a:pPr algn="r"/>
            <a:r>
              <a:rPr lang="en-US" altLang="ko-KR" sz="2000" b="1">
                <a:solidFill>
                  <a:schemeClr val="accent1"/>
                </a:solidFill>
                <a:ea typeface="HY신명조" panose="02030600000101010101" pitchFamily="18" charset="-127"/>
              </a:rPr>
              <a:t>2025</a:t>
            </a:r>
            <a:endParaRPr lang="en-US" altLang="ko-KR" sz="2000" b="1" dirty="0">
              <a:solidFill>
                <a:schemeClr val="accent1"/>
              </a:solidFill>
              <a:ea typeface="HY신명조" panose="02030600000101010101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3059836" y="1014994"/>
            <a:ext cx="4054985" cy="3033320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5425891" y="3209617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059836" y="2063918"/>
            <a:ext cx="4248473" cy="1301703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bg1"/>
                </a:solidFill>
                <a:latin typeface="+mj-ea"/>
                <a:ea typeface="+mj-ea"/>
              </a:rPr>
              <a:t>신입생 여러분의 입학을</a:t>
            </a:r>
            <a:r>
              <a:rPr lang="en-US" altLang="ko-KR" sz="2800" b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bg1"/>
                </a:solidFill>
                <a:latin typeface="+mj-ea"/>
                <a:ea typeface="+mj-ea"/>
              </a:rPr>
              <a:t>환영합니다</a:t>
            </a:r>
          </a:p>
        </p:txBody>
      </p:sp>
      <p:sp>
        <p:nvSpPr>
          <p:cNvPr id="29" name="타원 28"/>
          <p:cNvSpPr/>
          <p:nvPr/>
        </p:nvSpPr>
        <p:spPr>
          <a:xfrm>
            <a:off x="6334470" y="959961"/>
            <a:ext cx="216024" cy="216024"/>
          </a:xfrm>
          <a:prstGeom prst="ellipse">
            <a:avLst/>
          </a:prstGeom>
          <a:solidFill>
            <a:srgbClr val="749BCA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6894259" y="3219823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419872" y="4443958"/>
            <a:ext cx="25202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000" b="1" dirty="0">
                <a:solidFill>
                  <a:srgbClr val="FF0000"/>
                </a:solidFill>
                <a:latin typeface="Stencil" panose="040409050D0802020404" pitchFamily="82" charset="0"/>
                <a:ea typeface="궁서" panose="02030600000101010101" pitchFamily="18" charset="-127"/>
              </a:rPr>
              <a:t>국제교류처</a:t>
            </a:r>
            <a:endParaRPr lang="en-US" altLang="ko-KR" sz="2000" b="1" dirty="0">
              <a:solidFill>
                <a:srgbClr val="FF0000"/>
              </a:solidFill>
              <a:latin typeface="Stencil" panose="040409050D0802020404" pitchFamily="82" charset="0"/>
              <a:ea typeface="궁서" panose="02030600000101010101" pitchFamily="18" charset="-127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2771800" y="987574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1837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직선 연결선 27"/>
          <p:cNvCxnSpPr/>
          <p:nvPr/>
        </p:nvCxnSpPr>
        <p:spPr>
          <a:xfrm>
            <a:off x="467544" y="12347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타원 31"/>
          <p:cNvSpPr/>
          <p:nvPr/>
        </p:nvSpPr>
        <p:spPr>
          <a:xfrm flipH="1" flipV="1">
            <a:off x="1275592" y="868180"/>
            <a:ext cx="3136490" cy="3127756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연결선 25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3347864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5404292" y="2224921"/>
            <a:ext cx="3240360" cy="25237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>
                <a:solidFill>
                  <a:srgbClr val="4A7DBA"/>
                </a:solidFill>
                <a:latin typeface="+mn-ea"/>
              </a:rPr>
              <a:t>01</a:t>
            </a:r>
            <a:r>
              <a:rPr lang="en-US" altLang="ko-KR" sz="800" b="1">
                <a:solidFill>
                  <a:srgbClr val="4A7DBA"/>
                </a:solidFill>
                <a:latin typeface="+mn-ea"/>
              </a:rPr>
              <a:t>   </a:t>
            </a:r>
            <a:r>
              <a:rPr lang="ko-KR" altLang="en-US" sz="1400" b="1">
                <a:solidFill>
                  <a:srgbClr val="4A7DBA"/>
                </a:solidFill>
                <a:latin typeface="+mn-ea"/>
              </a:rPr>
              <a:t>국제교류처 소개</a:t>
            </a:r>
            <a:r>
              <a:rPr lang="en-US" altLang="ko-KR" sz="800" b="1">
                <a:solidFill>
                  <a:srgbClr val="4A7DBA"/>
                </a:solidFill>
                <a:latin typeface="+mn-ea"/>
              </a:rPr>
              <a:t>     </a:t>
            </a:r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r>
              <a:rPr lang="en-US" altLang="ko-KR" sz="1400" b="1">
                <a:solidFill>
                  <a:srgbClr val="4A7DBA"/>
                </a:solidFill>
                <a:latin typeface="+mn-ea"/>
              </a:rPr>
              <a:t>02  </a:t>
            </a:r>
            <a:r>
              <a:rPr lang="ko-KR" altLang="en-US" sz="1400" b="1">
                <a:solidFill>
                  <a:srgbClr val="4A7DBA"/>
                </a:solidFill>
                <a:latin typeface="+mn-ea"/>
              </a:rPr>
              <a:t>주요 업무</a:t>
            </a:r>
            <a:r>
              <a:rPr lang="en-US" altLang="ko-KR" sz="1400" b="1">
                <a:solidFill>
                  <a:srgbClr val="4A7DBA"/>
                </a:solidFill>
                <a:latin typeface="+mn-ea"/>
              </a:rPr>
              <a:t> </a:t>
            </a:r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r>
              <a:rPr lang="en-US" altLang="ko-KR" sz="1400" b="1">
                <a:solidFill>
                  <a:srgbClr val="4A7DBA"/>
                </a:solidFill>
                <a:latin typeface="+mn-ea"/>
              </a:rPr>
              <a:t>03  </a:t>
            </a:r>
            <a:r>
              <a:rPr lang="ko-KR" altLang="en-US" sz="1400" b="1">
                <a:solidFill>
                  <a:srgbClr val="4A7DBA"/>
                </a:solidFill>
                <a:latin typeface="+mn-ea"/>
              </a:rPr>
              <a:t>교환학생 프로그램</a:t>
            </a:r>
            <a:r>
              <a:rPr lang="en-US" altLang="ko-KR" sz="1400" b="1">
                <a:solidFill>
                  <a:srgbClr val="4A7DBA"/>
                </a:solidFill>
                <a:latin typeface="+mn-ea"/>
              </a:rPr>
              <a:t> </a:t>
            </a:r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1400" b="1">
              <a:solidFill>
                <a:srgbClr val="4A7DBA"/>
              </a:solidFill>
              <a:latin typeface="+mn-ea"/>
            </a:endParaRPr>
          </a:p>
          <a:p>
            <a:r>
              <a:rPr lang="en-US" altLang="ko-KR" sz="1400" b="1">
                <a:solidFill>
                  <a:srgbClr val="4A7DBA"/>
                </a:solidFill>
                <a:latin typeface="+mn-ea"/>
              </a:rPr>
              <a:t>04 </a:t>
            </a:r>
            <a:r>
              <a:rPr lang="ko-KR" altLang="en-US" sz="1400" b="1">
                <a:solidFill>
                  <a:srgbClr val="4A7DBA"/>
                </a:solidFill>
                <a:latin typeface="+mn-ea"/>
              </a:rPr>
              <a:t> 해외 어학연수 프로그램</a:t>
            </a:r>
            <a:endParaRPr lang="en-US" altLang="ko-KR" sz="1400" b="1">
              <a:solidFill>
                <a:srgbClr val="4A7DBA"/>
              </a:solidFill>
              <a:latin typeface="+mn-ea"/>
            </a:endParaRPr>
          </a:p>
          <a:p>
            <a:endParaRPr lang="en-US" altLang="ko-KR" sz="1400" b="1">
              <a:solidFill>
                <a:srgbClr val="4A7DBA"/>
              </a:solidFill>
              <a:latin typeface="+mn-ea"/>
            </a:endParaRPr>
          </a:p>
          <a:p>
            <a:r>
              <a:rPr lang="en-US" altLang="ko-KR" sz="1400" b="1">
                <a:solidFill>
                  <a:srgbClr val="4A7DBA"/>
                </a:solidFill>
                <a:latin typeface="+mn-ea"/>
              </a:rPr>
              <a:t>05  </a:t>
            </a:r>
            <a:r>
              <a:rPr lang="ko-KR" altLang="en-US" sz="1400" b="1">
                <a:solidFill>
                  <a:srgbClr val="4A7DBA"/>
                </a:solidFill>
                <a:latin typeface="+mn-ea"/>
              </a:rPr>
              <a:t>비교과프로그램</a:t>
            </a:r>
            <a:endParaRPr lang="en-US" altLang="ko-KR" sz="1400" b="1">
              <a:solidFill>
                <a:srgbClr val="4A7DBA"/>
              </a:solidFill>
              <a:latin typeface="+mn-ea"/>
            </a:endParaRPr>
          </a:p>
          <a:p>
            <a:endParaRPr lang="en-US" altLang="ko-KR" sz="1400" b="1">
              <a:solidFill>
                <a:srgbClr val="4A7DBA"/>
              </a:solidFill>
              <a:latin typeface="+mn-ea"/>
            </a:endParaRPr>
          </a:p>
          <a:p>
            <a:r>
              <a:rPr lang="en-US" altLang="ko-KR" sz="1400" b="1">
                <a:solidFill>
                  <a:srgbClr val="4A7DBA"/>
                </a:solidFill>
                <a:latin typeface="+mn-ea"/>
              </a:rPr>
              <a:t>06 </a:t>
            </a:r>
            <a:r>
              <a:rPr lang="ko-KR" altLang="en-US" sz="1400" b="1">
                <a:solidFill>
                  <a:srgbClr val="4A7DBA"/>
                </a:solidFill>
                <a:latin typeface="+mn-ea"/>
              </a:rPr>
              <a:t> 국제 학생 지원</a:t>
            </a:r>
            <a:endParaRPr lang="en-US" altLang="ko-KR" sz="1400" b="1">
              <a:solidFill>
                <a:srgbClr val="4A7DBA"/>
              </a:solidFill>
              <a:latin typeface="+mn-ea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1219429" y="843558"/>
            <a:ext cx="3032734" cy="295358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263543" y="2355726"/>
            <a:ext cx="1876409" cy="46166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ko-KR" altLang="en-US" sz="2400" b="1">
                <a:solidFill>
                  <a:srgbClr val="FEFEF8"/>
                </a:solidFill>
                <a:latin typeface="+mj-ea"/>
                <a:ea typeface="+mj-ea"/>
              </a:rPr>
              <a:t>목차</a:t>
            </a:r>
            <a:endParaRPr lang="en-US" altLang="ko-KR" sz="2400" b="1" dirty="0">
              <a:solidFill>
                <a:srgbClr val="FEFEF8"/>
              </a:solidFill>
              <a:latin typeface="+mj-ea"/>
              <a:ea typeface="+mj-ea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3473136" y="3029962"/>
            <a:ext cx="728516" cy="695106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1356836" y="2094116"/>
            <a:ext cx="278311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100" dirty="0">
                <a:solidFill>
                  <a:schemeClr val="bg1"/>
                </a:solidFill>
                <a:ea typeface="HY신명조" panose="02030600000101010101" pitchFamily="18" charset="-127"/>
              </a:rPr>
              <a:t>KWANGJU WOMEN’S UNIVERSITY </a:t>
            </a:r>
            <a:r>
              <a:rPr lang="en-US" altLang="ko-KR" sz="1100" b="1" dirty="0">
                <a:solidFill>
                  <a:schemeClr val="bg1"/>
                </a:solidFill>
                <a:ea typeface="HY신명조" panose="02030600000101010101" pitchFamily="18" charset="-127"/>
              </a:rPr>
              <a:t>2024</a:t>
            </a:r>
          </a:p>
        </p:txBody>
      </p:sp>
      <p:sp>
        <p:nvSpPr>
          <p:cNvPr id="9" name="원호 8"/>
          <p:cNvSpPr/>
          <p:nvPr/>
        </p:nvSpPr>
        <p:spPr>
          <a:xfrm rot="19890590">
            <a:off x="2136536" y="1105821"/>
            <a:ext cx="4680520" cy="3851805"/>
          </a:xfrm>
          <a:prstGeom prst="arc">
            <a:avLst/>
          </a:prstGeom>
          <a:ln w="9525">
            <a:solidFill>
              <a:srgbClr val="4A7DB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6410454" y="1828655"/>
            <a:ext cx="296910" cy="296910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/>
          <p:cNvSpPr/>
          <p:nvPr/>
        </p:nvSpPr>
        <p:spPr>
          <a:xfrm>
            <a:off x="4497772" y="914310"/>
            <a:ext cx="148455" cy="148455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4A7DB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851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352839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국제교류처 소개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1138939" y="1031385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C2BDA5-5BFC-41BA-BA15-A7B2BF70827B}"/>
              </a:ext>
            </a:extLst>
          </p:cNvPr>
          <p:cNvSpPr txBox="1"/>
          <p:nvPr/>
        </p:nvSpPr>
        <p:spPr>
          <a:xfrm>
            <a:off x="1403648" y="1310343"/>
            <a:ext cx="6297854" cy="3061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 algn="just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베트남</a:t>
            </a:r>
            <a:r>
              <a:rPr lang="en-US" altLang="ko-KR" sz="1600" dirty="0"/>
              <a:t>, </a:t>
            </a:r>
            <a:r>
              <a:rPr lang="ko-KR" altLang="en-US" sz="1600" dirty="0"/>
              <a:t>네팔</a:t>
            </a:r>
            <a:r>
              <a:rPr lang="en-US" altLang="ko-KR" sz="1600" dirty="0"/>
              <a:t>, </a:t>
            </a:r>
            <a:r>
              <a:rPr lang="ko-KR" altLang="en-US" sz="1600" dirty="0"/>
              <a:t>몽골</a:t>
            </a:r>
            <a:r>
              <a:rPr lang="en-US" altLang="ko-KR" sz="1600" dirty="0"/>
              <a:t>, </a:t>
            </a:r>
            <a:r>
              <a:rPr lang="ko-KR" altLang="en-US" sz="1600" dirty="0"/>
              <a:t>우즈베키스탄</a:t>
            </a:r>
            <a:r>
              <a:rPr lang="en-US" altLang="ko-KR" sz="1600" dirty="0"/>
              <a:t>, </a:t>
            </a:r>
            <a:r>
              <a:rPr lang="ko-KR" altLang="en-US" sz="1600" dirty="0"/>
              <a:t>중국</a:t>
            </a:r>
            <a:r>
              <a:rPr lang="en-US" altLang="ko-KR" sz="1600" dirty="0"/>
              <a:t>, </a:t>
            </a:r>
            <a:r>
              <a:rPr lang="ko-KR" altLang="en-US" sz="1600" dirty="0"/>
              <a:t>미국</a:t>
            </a:r>
            <a:r>
              <a:rPr lang="en-US" altLang="ko-KR" sz="1600" dirty="0"/>
              <a:t>, </a:t>
            </a:r>
            <a:r>
              <a:rPr lang="ko-KR" altLang="en-US" sz="1600" dirty="0"/>
              <a:t>뉴질랜드 등 다양한 국가의 대학과 </a:t>
            </a:r>
            <a:r>
              <a:rPr lang="en-US" altLang="ko-KR" sz="1600" dirty="0"/>
              <a:t>MOU</a:t>
            </a:r>
            <a:r>
              <a:rPr lang="ko-KR" altLang="en-US" sz="1600" dirty="0"/>
              <a:t>를 체결하고 </a:t>
            </a:r>
            <a:r>
              <a:rPr lang="ko-KR" altLang="en-US" sz="1600" b="1" dirty="0"/>
              <a:t>외국인 유학생 모집 및 교류</a:t>
            </a:r>
            <a:endParaRPr lang="en-US" altLang="ko-KR" sz="1600" b="1" dirty="0"/>
          </a:p>
          <a:p>
            <a:pPr marL="179388" indent="-179388" algn="just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다양한 </a:t>
            </a:r>
            <a:r>
              <a:rPr lang="ko-KR" altLang="en-US" sz="1600" b="1" dirty="0"/>
              <a:t>어학연수 프로그램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교환학생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비교과프로그램</a:t>
            </a:r>
            <a:r>
              <a:rPr lang="ko-KR" altLang="en-US" sz="1600" dirty="0"/>
              <a:t> 등 진행</a:t>
            </a:r>
            <a:endParaRPr lang="en-US" altLang="ko-KR" sz="1600" dirty="0"/>
          </a:p>
          <a:p>
            <a:pPr marL="179388" indent="-179388" algn="just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외국인 유학생 </a:t>
            </a:r>
            <a:r>
              <a:rPr lang="ko-KR" altLang="en-US" sz="1600" b="1" dirty="0"/>
              <a:t>관리 및 다양한 프로그램</a:t>
            </a:r>
            <a:r>
              <a:rPr lang="ko-KR" altLang="en-US" sz="1600" dirty="0"/>
              <a:t> 제공</a:t>
            </a:r>
            <a:endParaRPr lang="en-US" altLang="ko-KR" sz="1600" dirty="0"/>
          </a:p>
          <a:p>
            <a:pPr algn="just">
              <a:lnSpc>
                <a:spcPct val="250000"/>
              </a:lnSpc>
            </a:pPr>
            <a:r>
              <a:rPr lang="ko-KR" altLang="ko-KR" sz="1600" b="1" dirty="0">
                <a:solidFill>
                  <a:srgbClr val="2609FB"/>
                </a:solidFill>
                <a:sym typeface="Wingdings 3" panose="05040102010807070707" pitchFamily="18" charset="2"/>
              </a:rPr>
              <a:t></a:t>
            </a:r>
            <a:r>
              <a:rPr lang="en-US" altLang="ko-KR" sz="1600" b="1" dirty="0">
                <a:solidFill>
                  <a:srgbClr val="2609FB"/>
                </a:solidFill>
                <a:sym typeface="Wingdings 3" panose="05040102010807070707" pitchFamily="18" charset="2"/>
              </a:rPr>
              <a:t> </a:t>
            </a:r>
            <a:r>
              <a:rPr lang="ko-KR" altLang="en-US" sz="1600" b="1" dirty="0">
                <a:solidFill>
                  <a:srgbClr val="2609FB"/>
                </a:solidFill>
                <a:sym typeface="Wingdings 3" panose="05040102010807070707" pitchFamily="18" charset="2"/>
              </a:rPr>
              <a:t>국제교류처 행정 사무실</a:t>
            </a:r>
            <a:r>
              <a:rPr lang="en-US" altLang="ko-KR" sz="1600" b="1" dirty="0">
                <a:solidFill>
                  <a:srgbClr val="2609FB"/>
                </a:solidFill>
                <a:sym typeface="Wingdings 3" panose="05040102010807070707" pitchFamily="18" charset="2"/>
              </a:rPr>
              <a:t>: </a:t>
            </a:r>
            <a:r>
              <a:rPr lang="ko-KR" altLang="en-US" sz="1600" b="1" dirty="0">
                <a:solidFill>
                  <a:srgbClr val="2609FB"/>
                </a:solidFill>
                <a:sym typeface="Wingdings 3" panose="05040102010807070707" pitchFamily="18" charset="2"/>
              </a:rPr>
              <a:t>정보통신관 </a:t>
            </a:r>
            <a:r>
              <a:rPr lang="en-US" altLang="ko-KR" sz="1600" b="1" dirty="0">
                <a:solidFill>
                  <a:srgbClr val="2609FB"/>
                </a:solidFill>
                <a:sym typeface="Wingdings 3" panose="05040102010807070707" pitchFamily="18" charset="2"/>
              </a:rPr>
              <a:t>1</a:t>
            </a:r>
            <a:r>
              <a:rPr lang="ko-KR" altLang="en-US" sz="1600" b="1" dirty="0">
                <a:solidFill>
                  <a:srgbClr val="2609FB"/>
                </a:solidFill>
                <a:sym typeface="Wingdings 3" panose="05040102010807070707" pitchFamily="18" charset="2"/>
              </a:rPr>
              <a:t>층 </a:t>
            </a:r>
            <a:r>
              <a:rPr lang="en-US" altLang="ko-KR" sz="1600" b="1" dirty="0">
                <a:solidFill>
                  <a:srgbClr val="2609FB"/>
                </a:solidFill>
                <a:sym typeface="Wingdings 3" panose="05040102010807070707" pitchFamily="18" charset="2"/>
              </a:rPr>
              <a:t>4106</a:t>
            </a:r>
            <a:r>
              <a:rPr lang="ko-KR" altLang="en-US" sz="1600" b="1" dirty="0">
                <a:solidFill>
                  <a:srgbClr val="2609FB"/>
                </a:solidFill>
                <a:sym typeface="Wingdings 3" panose="05040102010807070707" pitchFamily="18" charset="2"/>
              </a:rPr>
              <a:t>호</a:t>
            </a:r>
            <a:endParaRPr lang="en-US" altLang="ko-KR" sz="1600" b="1" dirty="0">
              <a:solidFill>
                <a:srgbClr val="2609F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094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352839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국제교류처 소개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1138939" y="1031385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50F920-6835-4777-9096-BCBFDE5AD9ED}"/>
              </a:ext>
            </a:extLst>
          </p:cNvPr>
          <p:cNvSpPr txBox="1"/>
          <p:nvPr/>
        </p:nvSpPr>
        <p:spPr>
          <a:xfrm>
            <a:off x="1365046" y="1286499"/>
            <a:ext cx="47892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>
                <a:solidFill>
                  <a:schemeClr val="tx2">
                    <a:lumMod val="50000"/>
                  </a:schemeClr>
                </a:solidFill>
                <a:latin typeface="Abril Fatface" panose="02000503000000020003" pitchFamily="2" charset="0"/>
                <a:sym typeface="Wingdings 3" panose="05040102010807070707" pitchFamily="18" charset="2"/>
              </a:rPr>
              <a:t> </a:t>
            </a:r>
            <a:r>
              <a:rPr lang="ko-KR" altLang="en-US" b="1">
                <a:solidFill>
                  <a:schemeClr val="tx2">
                    <a:lumMod val="50000"/>
                  </a:schemeClr>
                </a:solidFill>
                <a:latin typeface="Abril Fatface" panose="02000503000000020003" pitchFamily="2" charset="0"/>
              </a:rPr>
              <a:t>외국인 유학생 </a:t>
            </a:r>
            <a:r>
              <a:rPr lang="ko-KR" altLang="en-US" b="1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현황 </a:t>
            </a:r>
            <a:r>
              <a:rPr lang="en-US" altLang="ko-KR" sz="1400" b="1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(2025. 2.</a:t>
            </a:r>
            <a:r>
              <a:rPr lang="ko-KR" altLang="en-US" sz="1400" b="1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기준</a:t>
            </a:r>
            <a:r>
              <a:rPr lang="en-US" altLang="ko-KR" sz="1400" b="1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)</a:t>
            </a:r>
            <a:endParaRPr lang="en-US" altLang="ko-KR" sz="1400" b="1" dirty="0">
              <a:solidFill>
                <a:schemeClr val="tx2">
                  <a:lumMod val="50000"/>
                </a:schemeClr>
              </a:solidFill>
              <a:latin typeface="+mj-ea"/>
              <a:ea typeface="+mj-ea"/>
            </a:endParaRPr>
          </a:p>
        </p:txBody>
      </p:sp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8FBDF914-C74A-48EF-93C8-FF1762C667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0860829"/>
              </p:ext>
            </p:extLst>
          </p:nvPr>
        </p:nvGraphicFramePr>
        <p:xfrm>
          <a:off x="1460022" y="1655831"/>
          <a:ext cx="6208325" cy="2600297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80269">
                  <a:extLst>
                    <a:ext uri="{9D8B030D-6E8A-4147-A177-3AD203B41FA5}">
                      <a16:colId xmlns:a16="http://schemas.microsoft.com/office/drawing/2014/main" val="45749214"/>
                    </a:ext>
                  </a:extLst>
                </a:gridCol>
                <a:gridCol w="719541">
                  <a:extLst>
                    <a:ext uri="{9D8B030D-6E8A-4147-A177-3AD203B41FA5}">
                      <a16:colId xmlns:a16="http://schemas.microsoft.com/office/drawing/2014/main" val="2358892435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915997920"/>
                    </a:ext>
                  </a:extLst>
                </a:gridCol>
                <a:gridCol w="558400">
                  <a:extLst>
                    <a:ext uri="{9D8B030D-6E8A-4147-A177-3AD203B41FA5}">
                      <a16:colId xmlns:a16="http://schemas.microsoft.com/office/drawing/2014/main" val="334593846"/>
                    </a:ext>
                  </a:extLst>
                </a:gridCol>
                <a:gridCol w="521720">
                  <a:extLst>
                    <a:ext uri="{9D8B030D-6E8A-4147-A177-3AD203B41FA5}">
                      <a16:colId xmlns:a16="http://schemas.microsoft.com/office/drawing/2014/main" val="3518516522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1171532442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46322183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586232274"/>
                    </a:ext>
                  </a:extLst>
                </a:gridCol>
                <a:gridCol w="576067">
                  <a:extLst>
                    <a:ext uri="{9D8B030D-6E8A-4147-A177-3AD203B41FA5}">
                      <a16:colId xmlns:a16="http://schemas.microsoft.com/office/drawing/2014/main" val="2205970924"/>
                    </a:ext>
                  </a:extLst>
                </a:gridCol>
              </a:tblGrid>
              <a:tr h="6073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/>
                        <a:t>구분</a:t>
                      </a:r>
                      <a:endParaRPr lang="ko-KR" altLang="en-US" sz="13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300" b="1" kern="1200"/>
                        <a:t>베트남</a:t>
                      </a:r>
                      <a:endParaRPr lang="ko-KR" altLang="en-US" sz="1300" b="1" kern="1200" dirty="0">
                        <a:solidFill>
                          <a:schemeClr val="accent2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1" kern="1200"/>
                        <a:t>우즈베키스탄</a:t>
                      </a:r>
                      <a:endParaRPr lang="ko-KR" altLang="en-US" sz="1300" b="1" kern="1200" dirty="0">
                        <a:solidFill>
                          <a:schemeClr val="accent2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1" kern="1200"/>
                        <a:t>몽골</a:t>
                      </a:r>
                      <a:endParaRPr lang="ko-KR" altLang="en-US" sz="1300" b="1" kern="1200" dirty="0">
                        <a:solidFill>
                          <a:schemeClr val="accent2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1" kern="1200"/>
                        <a:t>중국</a:t>
                      </a:r>
                      <a:endParaRPr lang="ko-KR" altLang="en-US" sz="1300" b="1" kern="1200" dirty="0">
                        <a:solidFill>
                          <a:schemeClr val="accent2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1" kern="1200"/>
                        <a:t>미얀마</a:t>
                      </a:r>
                      <a:endParaRPr lang="ko-KR" altLang="en-US" sz="1300" b="1" kern="1200" dirty="0">
                        <a:solidFill>
                          <a:schemeClr val="accent2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1" kern="1200"/>
                        <a:t>일본</a:t>
                      </a:r>
                      <a:endParaRPr lang="ko-KR" altLang="en-US" sz="1300" b="1" kern="1200" dirty="0">
                        <a:solidFill>
                          <a:schemeClr val="accent2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1" kern="1200"/>
                        <a:t>스리랑카</a:t>
                      </a:r>
                      <a:endParaRPr lang="ko-KR" altLang="en-US" sz="1300" b="1" kern="1200" dirty="0">
                        <a:solidFill>
                          <a:schemeClr val="accent2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1" kern="1200"/>
                        <a:t>합계</a:t>
                      </a:r>
                      <a:endParaRPr lang="ko-KR" altLang="en-US" sz="1300" b="1" kern="1200" dirty="0">
                        <a:solidFill>
                          <a:schemeClr val="accent2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33987692"/>
                  </a:ext>
                </a:extLst>
              </a:tr>
              <a:tr h="4618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kern="1200"/>
                        <a:t>대학원</a:t>
                      </a:r>
                      <a:endParaRPr lang="ko-KR" altLang="en-US" sz="1300" b="0" kern="1200" dirty="0">
                        <a:solidFill>
                          <a:schemeClr val="accent2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/>
                        <a:t>33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-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-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-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40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42923196"/>
                  </a:ext>
                </a:extLst>
              </a:tr>
              <a:tr h="4618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kern="1200"/>
                        <a:t>학부</a:t>
                      </a:r>
                      <a:endParaRPr lang="ko-KR" altLang="en-US" sz="1300" b="0" kern="1200">
                        <a:solidFill>
                          <a:schemeClr val="accent2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295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24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14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7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-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346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81572133"/>
                  </a:ext>
                </a:extLst>
              </a:tr>
              <a:tr h="6073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kern="1200" dirty="0"/>
                        <a:t>한국어</a:t>
                      </a:r>
                      <a:endParaRPr lang="en-US" altLang="ko-KR" sz="1300" b="0" kern="1200" dirty="0"/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kern="1200" dirty="0"/>
                        <a:t>연수과정</a:t>
                      </a:r>
                      <a:endParaRPr lang="ko-KR" altLang="en-US" sz="1300" b="0" kern="1200" dirty="0">
                        <a:solidFill>
                          <a:schemeClr val="accent2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177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10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15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-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208</a:t>
                      </a:r>
                      <a:endParaRPr lang="ko-KR" altLang="en-US" sz="1300" b="0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023522"/>
                  </a:ext>
                </a:extLst>
              </a:tr>
              <a:tr h="4618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1" kern="1200" dirty="0">
                          <a:solidFill>
                            <a:schemeClr val="accent2"/>
                          </a:solidFill>
                          <a:latin typeface="+mn-ea"/>
                          <a:ea typeface="+mn-ea"/>
                          <a:cs typeface="+mn-cs"/>
                        </a:rPr>
                        <a:t>총합계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505</a:t>
                      </a:r>
                      <a:endParaRPr lang="ko-KR" altLang="en-US" sz="1300" b="1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34</a:t>
                      </a:r>
                      <a:endParaRPr lang="ko-KR" altLang="en-US" sz="1300" b="1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32</a:t>
                      </a:r>
                      <a:endParaRPr lang="ko-KR" altLang="en-US" sz="1300" b="1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10</a:t>
                      </a:r>
                      <a:endParaRPr lang="ko-KR" altLang="en-US" sz="1300" b="1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9</a:t>
                      </a:r>
                      <a:endParaRPr lang="ko-KR" altLang="en-US" sz="1300" b="1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endParaRPr lang="ko-KR" altLang="en-US" sz="1300" b="1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endParaRPr lang="ko-KR" altLang="en-US" sz="1300" b="1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594</a:t>
                      </a:r>
                      <a:endParaRPr lang="ko-KR" altLang="en-US" sz="1300" b="1" kern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9541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377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타원 2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타원 3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타원 4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67544" y="221908"/>
            <a:ext cx="37444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주요 업무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A16B3A6-3353-44CC-BB7B-20C9BA8F1C30}"/>
              </a:ext>
            </a:extLst>
          </p:cNvPr>
          <p:cNvSpPr txBox="1"/>
          <p:nvPr/>
        </p:nvSpPr>
        <p:spPr>
          <a:xfrm>
            <a:off x="1203950" y="1347614"/>
            <a:ext cx="6747987" cy="2923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900" dirty="0"/>
              <a:t>국외 대학 및 유관기관과의 교류 및 협력</a:t>
            </a:r>
            <a:endParaRPr lang="en-US" altLang="ko-KR" sz="1900" dirty="0">
              <a:latin typeface="+mn-ea"/>
            </a:endParaRPr>
          </a:p>
          <a:p>
            <a:pPr marL="179388" indent="-179388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900" dirty="0"/>
              <a:t>외국인교원 신규 채용 및 관리</a:t>
            </a:r>
            <a:endParaRPr lang="en-US" altLang="ko-KR" sz="1900" dirty="0"/>
          </a:p>
          <a:p>
            <a:pPr marL="179388" indent="-179388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900" dirty="0">
                <a:latin typeface="+mn-ea"/>
              </a:rPr>
              <a:t>해외 어학 연수 및 교환학생 기회 제공</a:t>
            </a:r>
            <a:endParaRPr lang="en-US" altLang="ko-KR" sz="1900" dirty="0">
              <a:latin typeface="+mn-ea"/>
            </a:endParaRPr>
          </a:p>
          <a:p>
            <a:pPr marL="179388" indent="-179388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900" dirty="0"/>
              <a:t>외국인 유학생 학사관리 및 장학업무</a:t>
            </a:r>
            <a:endParaRPr lang="en-US" altLang="ko-KR" sz="1900" dirty="0"/>
          </a:p>
          <a:p>
            <a:pPr marL="179388" indent="-179388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900" dirty="0"/>
              <a:t>외국인 유학생 관련 </a:t>
            </a:r>
            <a:r>
              <a:rPr lang="ko-KR" altLang="en-US" sz="1900" dirty="0" err="1"/>
              <a:t>비교과</a:t>
            </a:r>
            <a:r>
              <a:rPr lang="ko-KR" altLang="en-US" sz="1900" dirty="0"/>
              <a:t> 프로그램 개발 및 운영</a:t>
            </a:r>
          </a:p>
        </p:txBody>
      </p:sp>
    </p:spTree>
    <p:extLst>
      <p:ext uri="{BB962C8B-B14F-4D97-AF65-F5344CB8AC3E}">
        <p14:creationId xmlns:p14="http://schemas.microsoft.com/office/powerpoint/2010/main" val="11095278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타원 150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2" name="타원 151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3" name="타원 152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4" name="타원 153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5" name="타원 154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1138939" y="1031385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67544" y="221908"/>
            <a:ext cx="331236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교환학생 프로그램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16B3A6-3353-44CC-BB7B-20C9BA8F1C30}"/>
              </a:ext>
            </a:extLst>
          </p:cNvPr>
          <p:cNvSpPr txBox="1"/>
          <p:nvPr/>
        </p:nvSpPr>
        <p:spPr>
          <a:xfrm>
            <a:off x="1326926" y="1265754"/>
            <a:ext cx="6341417" cy="15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재학생의 국제 경쟁력 강화 및 외국어 구사 능력 향상을 위하여 우리대학과 해외 </a:t>
            </a:r>
            <a:r>
              <a:rPr lang="ko-KR" altLang="en-US" sz="1600" dirty="0" err="1"/>
              <a:t>자매대학간에</a:t>
            </a:r>
            <a:r>
              <a:rPr lang="ko-KR" altLang="en-US" sz="1600" dirty="0"/>
              <a:t> 교환학생을 파견하는 프로그램</a:t>
            </a:r>
            <a:endParaRPr lang="en-US" altLang="ko-KR" sz="1600" dirty="0"/>
          </a:p>
          <a:p>
            <a:pPr marL="179388" indent="-179388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파견국가</a:t>
            </a:r>
            <a:r>
              <a:rPr lang="en-US" altLang="ko-KR" sz="1600" dirty="0"/>
              <a:t>: </a:t>
            </a:r>
            <a:r>
              <a:rPr lang="ko-KR" altLang="en-US" sz="1600" dirty="0"/>
              <a:t>중국</a:t>
            </a:r>
            <a:endParaRPr lang="en-US" altLang="ko-KR" sz="1600" dirty="0"/>
          </a:p>
          <a:p>
            <a:pPr marL="179388" indent="-179388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600" dirty="0">
                <a:solidFill>
                  <a:srgbClr val="333F50"/>
                </a:solidFill>
                <a:latin typeface="+mn-ea"/>
              </a:rPr>
              <a:t> </a:t>
            </a:r>
            <a:r>
              <a:rPr lang="ko-KR" altLang="en-US" sz="1600" dirty="0">
                <a:solidFill>
                  <a:srgbClr val="333F50"/>
                </a:solidFill>
                <a:latin typeface="+mn-ea"/>
              </a:rPr>
              <a:t>교환 학생 선발 및 파견 일정</a:t>
            </a:r>
          </a:p>
        </p:txBody>
      </p:sp>
      <p:grpSp>
        <p:nvGrpSpPr>
          <p:cNvPr id="3" name="그룹 2"/>
          <p:cNvGrpSpPr/>
          <p:nvPr/>
        </p:nvGrpSpPr>
        <p:grpSpPr>
          <a:xfrm>
            <a:off x="1765967" y="2859782"/>
            <a:ext cx="5538526" cy="1502725"/>
            <a:chOff x="1765967" y="3031499"/>
            <a:chExt cx="5538526" cy="1502725"/>
          </a:xfrm>
        </p:grpSpPr>
        <p:sp>
          <p:nvSpPr>
            <p:cNvPr id="142" name="타원 141"/>
            <p:cNvSpPr/>
            <p:nvPr/>
          </p:nvSpPr>
          <p:spPr>
            <a:xfrm>
              <a:off x="1765967" y="3048590"/>
              <a:ext cx="1512168" cy="1472702"/>
            </a:xfrm>
            <a:prstGeom prst="ellipse">
              <a:avLst/>
            </a:prstGeom>
            <a:solidFill>
              <a:srgbClr val="88B4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/>
            </a:p>
          </p:txBody>
        </p:sp>
        <p:sp>
          <p:nvSpPr>
            <p:cNvPr id="143" name="타원 142"/>
            <p:cNvSpPr/>
            <p:nvPr/>
          </p:nvSpPr>
          <p:spPr>
            <a:xfrm>
              <a:off x="3095992" y="3048590"/>
              <a:ext cx="1512168" cy="1472702"/>
            </a:xfrm>
            <a:prstGeom prst="ellipse">
              <a:avLst/>
            </a:prstGeom>
            <a:solidFill>
              <a:srgbClr val="749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4" name="타원 143"/>
            <p:cNvSpPr/>
            <p:nvPr/>
          </p:nvSpPr>
          <p:spPr>
            <a:xfrm>
              <a:off x="4387112" y="3048590"/>
              <a:ext cx="1525446" cy="1485634"/>
            </a:xfrm>
            <a:prstGeom prst="ellipse">
              <a:avLst/>
            </a:prstGeom>
            <a:solidFill>
              <a:srgbClr val="4A7DB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7" name="타원 146"/>
            <p:cNvSpPr/>
            <p:nvPr/>
          </p:nvSpPr>
          <p:spPr>
            <a:xfrm>
              <a:off x="5774776" y="3031499"/>
              <a:ext cx="1529717" cy="1489793"/>
            </a:xfrm>
            <a:prstGeom prst="ellipse">
              <a:avLst/>
            </a:prstGeom>
            <a:solidFill>
              <a:srgbClr val="2642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998269" y="3245481"/>
              <a:ext cx="1048315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>
                  <a:solidFill>
                    <a:schemeClr val="bg1"/>
                  </a:solidFill>
                </a:rPr>
                <a:t>01</a:t>
              </a:r>
            </a:p>
            <a:p>
              <a:pPr algn="ctr"/>
              <a:r>
                <a:rPr lang="ko-KR" altLang="en-US" sz="1500">
                  <a:solidFill>
                    <a:schemeClr val="bg1"/>
                  </a:solidFill>
                </a:rPr>
                <a:t>모집안내 및 접수</a:t>
              </a:r>
              <a:endParaRPr lang="en-US" altLang="ko-KR" sz="1500">
                <a:solidFill>
                  <a:schemeClr val="bg1"/>
                </a:solidFill>
              </a:endParaRPr>
            </a:p>
            <a:p>
              <a:pPr algn="ctr"/>
              <a:r>
                <a:rPr lang="en-US" altLang="ko-KR" sz="1500">
                  <a:solidFill>
                    <a:schemeClr val="bg1"/>
                  </a:solidFill>
                </a:rPr>
                <a:t>(5</a:t>
              </a:r>
              <a:r>
                <a:rPr lang="ko-KR" altLang="en-US" sz="1500">
                  <a:solidFill>
                    <a:schemeClr val="bg1"/>
                  </a:solidFill>
                </a:rPr>
                <a:t>월</a:t>
              </a:r>
              <a:r>
                <a:rPr lang="en-US" altLang="ko-KR" sz="1500">
                  <a:solidFill>
                    <a:schemeClr val="bg1"/>
                  </a:solidFill>
                </a:rPr>
                <a:t>, 11</a:t>
              </a:r>
              <a:r>
                <a:rPr lang="ko-KR" altLang="en-US" sz="1500">
                  <a:solidFill>
                    <a:schemeClr val="bg1"/>
                  </a:solidFill>
                </a:rPr>
                <a:t>월</a:t>
              </a:r>
              <a:r>
                <a:rPr lang="en-US" altLang="ko-KR" sz="1500">
                  <a:solidFill>
                    <a:schemeClr val="bg1"/>
                  </a:solidFill>
                </a:rPr>
                <a:t>)</a:t>
              </a:r>
              <a:endParaRPr lang="ko-KR" altLang="en-US" sz="1500">
                <a:solidFill>
                  <a:schemeClr val="bg1"/>
                </a:solidFill>
              </a:endParaRPr>
            </a:p>
          </p:txBody>
        </p:sp>
        <p:sp>
          <p:nvSpPr>
            <p:cNvPr id="148" name="TextBox 147"/>
            <p:cNvSpPr txBox="1"/>
            <p:nvPr/>
          </p:nvSpPr>
          <p:spPr>
            <a:xfrm>
              <a:off x="3328295" y="3291830"/>
              <a:ext cx="1048315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</a:rPr>
                <a:t>02</a:t>
              </a:r>
            </a:p>
            <a:p>
              <a:pPr algn="ctr"/>
              <a:r>
                <a:rPr lang="ko-KR" altLang="en-US" sz="1500" dirty="0">
                  <a:solidFill>
                    <a:schemeClr val="bg1"/>
                  </a:solidFill>
                </a:rPr>
                <a:t>교환학생 선발</a:t>
              </a:r>
              <a:endParaRPr lang="en-US" altLang="ko-KR" sz="1500" dirty="0">
                <a:solidFill>
                  <a:schemeClr val="bg1"/>
                </a:solidFill>
              </a:endParaRPr>
            </a:p>
            <a:p>
              <a:pPr algn="ctr"/>
              <a:r>
                <a:rPr lang="en-US" altLang="ko-KR" sz="1500" dirty="0">
                  <a:solidFill>
                    <a:schemeClr val="bg1"/>
                  </a:solidFill>
                </a:rPr>
                <a:t>(6</a:t>
              </a:r>
              <a:r>
                <a:rPr lang="ko-KR" altLang="en-US" sz="1500" dirty="0">
                  <a:solidFill>
                    <a:schemeClr val="bg1"/>
                  </a:solidFill>
                </a:rPr>
                <a:t>월</a:t>
              </a:r>
              <a:r>
                <a:rPr lang="en-US" altLang="ko-KR" sz="1500" dirty="0">
                  <a:solidFill>
                    <a:schemeClr val="bg1"/>
                  </a:solidFill>
                </a:rPr>
                <a:t>, 12</a:t>
              </a:r>
              <a:r>
                <a:rPr lang="ko-KR" altLang="en-US" sz="1500" dirty="0">
                  <a:solidFill>
                    <a:schemeClr val="bg1"/>
                  </a:solidFill>
                </a:rPr>
                <a:t>월</a:t>
              </a:r>
              <a:r>
                <a:rPr lang="en-US" altLang="ko-KR" sz="1500" dirty="0">
                  <a:solidFill>
                    <a:schemeClr val="bg1"/>
                  </a:solidFill>
                </a:rPr>
                <a:t>)</a:t>
              </a:r>
              <a:endParaRPr lang="ko-KR" altLang="en-US" sz="1500" dirty="0">
                <a:solidFill>
                  <a:schemeClr val="bg1"/>
                </a:solidFill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4551964" y="3245480"/>
              <a:ext cx="1196494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>
                  <a:solidFill>
                    <a:schemeClr val="bg1"/>
                  </a:solidFill>
                </a:rPr>
                <a:t>03</a:t>
              </a:r>
            </a:p>
            <a:p>
              <a:pPr algn="ctr"/>
              <a:r>
                <a:rPr lang="ko-KR" altLang="en-US" sz="1500">
                  <a:solidFill>
                    <a:schemeClr val="bg1"/>
                  </a:solidFill>
                </a:rPr>
                <a:t>교환학생파견관련준비</a:t>
              </a:r>
              <a:endParaRPr lang="en-US" altLang="ko-KR" sz="1500">
                <a:solidFill>
                  <a:schemeClr val="bg1"/>
                </a:solidFill>
              </a:endParaRPr>
            </a:p>
            <a:p>
              <a:pPr algn="ctr"/>
              <a:r>
                <a:rPr lang="en-US" altLang="ko-KR" sz="1500">
                  <a:solidFill>
                    <a:schemeClr val="bg1"/>
                  </a:solidFill>
                </a:rPr>
                <a:t>(6</a:t>
              </a:r>
              <a:r>
                <a:rPr lang="ko-KR" altLang="en-US" sz="1500">
                  <a:solidFill>
                    <a:schemeClr val="bg1"/>
                  </a:solidFill>
                </a:rPr>
                <a:t>월</a:t>
              </a:r>
              <a:r>
                <a:rPr lang="en-US" altLang="ko-KR" sz="1500">
                  <a:solidFill>
                    <a:schemeClr val="bg1"/>
                  </a:solidFill>
                </a:rPr>
                <a:t>, 12</a:t>
              </a:r>
              <a:r>
                <a:rPr lang="ko-KR" altLang="en-US" sz="1500">
                  <a:solidFill>
                    <a:schemeClr val="bg1"/>
                  </a:solidFill>
                </a:rPr>
                <a:t>월</a:t>
              </a:r>
              <a:r>
                <a:rPr lang="en-US" altLang="ko-KR" sz="1500">
                  <a:solidFill>
                    <a:schemeClr val="bg1"/>
                  </a:solidFill>
                </a:rPr>
                <a:t>)</a:t>
              </a:r>
              <a:endParaRPr lang="ko-KR" altLang="en-US" sz="1500">
                <a:solidFill>
                  <a:schemeClr val="bg1"/>
                </a:solidFill>
              </a:endParaRPr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6015476" y="3245480"/>
              <a:ext cx="1048315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</a:rPr>
                <a:t>04</a:t>
              </a:r>
            </a:p>
            <a:p>
              <a:pPr algn="ctr"/>
              <a:r>
                <a:rPr lang="ko-KR" altLang="en-US" sz="1500" dirty="0">
                  <a:solidFill>
                    <a:schemeClr val="bg1"/>
                  </a:solidFill>
                </a:rPr>
                <a:t>출국</a:t>
              </a:r>
              <a:endParaRPr lang="en-US" altLang="ko-KR" sz="1500" dirty="0">
                <a:solidFill>
                  <a:schemeClr val="bg1"/>
                </a:solidFill>
              </a:endParaRPr>
            </a:p>
            <a:p>
              <a:pPr algn="ctr"/>
              <a:endParaRPr lang="en-US" altLang="ko-KR" sz="1500" dirty="0">
                <a:solidFill>
                  <a:schemeClr val="bg1"/>
                </a:solidFill>
              </a:endParaRPr>
            </a:p>
            <a:p>
              <a:pPr algn="ctr"/>
              <a:r>
                <a:rPr lang="en-US" altLang="ko-KR" sz="1500" dirty="0">
                  <a:solidFill>
                    <a:schemeClr val="bg1"/>
                  </a:solidFill>
                </a:rPr>
                <a:t>(8</a:t>
              </a:r>
              <a:r>
                <a:rPr lang="ko-KR" altLang="en-US" sz="1500" dirty="0">
                  <a:solidFill>
                    <a:schemeClr val="bg1"/>
                  </a:solidFill>
                </a:rPr>
                <a:t>월</a:t>
              </a:r>
              <a:r>
                <a:rPr lang="en-US" altLang="ko-KR" sz="1500" dirty="0">
                  <a:solidFill>
                    <a:schemeClr val="bg1"/>
                  </a:solidFill>
                </a:rPr>
                <a:t>, 2</a:t>
              </a:r>
              <a:r>
                <a:rPr lang="ko-KR" altLang="en-US" sz="1500" dirty="0">
                  <a:solidFill>
                    <a:schemeClr val="bg1"/>
                  </a:solidFill>
                </a:rPr>
                <a:t>월</a:t>
              </a:r>
              <a:r>
                <a:rPr lang="en-US" altLang="ko-KR" sz="1500" dirty="0">
                  <a:solidFill>
                    <a:schemeClr val="bg1"/>
                  </a:solidFill>
                </a:rPr>
                <a:t>)</a:t>
              </a:r>
              <a:endParaRPr lang="ko-KR" altLang="en-US" sz="15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46509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타원 25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타원 26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타원 27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타원 28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1138939" y="1031385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67544" y="221908"/>
            <a:ext cx="331236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해외 어학연수 프로그램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16B3A6-3353-44CC-BB7B-20C9BA8F1C30}"/>
              </a:ext>
            </a:extLst>
          </p:cNvPr>
          <p:cNvSpPr txBox="1"/>
          <p:nvPr/>
        </p:nvSpPr>
        <p:spPr>
          <a:xfrm>
            <a:off x="1326926" y="1071684"/>
            <a:ext cx="6341417" cy="18913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rgbClr val="FF0000"/>
                </a:solidFill>
                <a:latin typeface="+mn-ea"/>
              </a:rPr>
              <a:t>영미권 대학에서의 영어 집중 어학연수</a:t>
            </a:r>
            <a:r>
              <a:rPr lang="en-US" altLang="ko-KR" sz="1600" dirty="0">
                <a:latin typeface="+mn-ea"/>
              </a:rPr>
              <a:t> </a:t>
            </a:r>
            <a:r>
              <a:rPr lang="ko-KR" altLang="en-US" sz="1600" dirty="0">
                <a:latin typeface="+mn-ea"/>
              </a:rPr>
              <a:t>참여와 현지 문화 체험 활동을 통해 영어 의사소통 능력 증진 및 글로벌 네트워킹 기회를 갖을 수 있는 프로그램 </a:t>
            </a:r>
            <a:endParaRPr lang="en-US" altLang="ko-KR" sz="1600" dirty="0">
              <a:latin typeface="+mn-ea"/>
            </a:endParaRPr>
          </a:p>
          <a:p>
            <a:pPr marL="179388" indent="-179388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>
                <a:latin typeface="+mn-ea"/>
              </a:rPr>
              <a:t>연수 국가</a:t>
            </a:r>
            <a:r>
              <a:rPr lang="en-US" altLang="ko-KR" sz="1600" dirty="0">
                <a:latin typeface="+mn-ea"/>
              </a:rPr>
              <a:t>: </a:t>
            </a:r>
            <a:r>
              <a:rPr lang="ko-KR" altLang="en-US" sz="1600" dirty="0">
                <a:latin typeface="+mn-ea"/>
              </a:rPr>
              <a:t>미국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캐나다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호주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뉴질랜드 등</a:t>
            </a:r>
            <a:endParaRPr lang="en-US" altLang="ko-KR" sz="1600" dirty="0">
              <a:latin typeface="+mn-ea"/>
            </a:endParaRPr>
          </a:p>
          <a:p>
            <a:pPr marL="179388" indent="-179388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rgbClr val="333F50"/>
                </a:solidFill>
                <a:latin typeface="+mn-ea"/>
              </a:rPr>
              <a:t>운영 일정</a:t>
            </a:r>
          </a:p>
        </p:txBody>
      </p:sp>
      <p:grpSp>
        <p:nvGrpSpPr>
          <p:cNvPr id="3" name="그룹 2"/>
          <p:cNvGrpSpPr/>
          <p:nvPr/>
        </p:nvGrpSpPr>
        <p:grpSpPr>
          <a:xfrm>
            <a:off x="5149388" y="3375908"/>
            <a:ext cx="2511827" cy="832494"/>
            <a:chOff x="4551964" y="3375908"/>
            <a:chExt cx="2511827" cy="832494"/>
          </a:xfrm>
        </p:grpSpPr>
        <p:sp>
          <p:nvSpPr>
            <p:cNvPr id="149" name="TextBox 148"/>
            <p:cNvSpPr txBox="1"/>
            <p:nvPr/>
          </p:nvSpPr>
          <p:spPr>
            <a:xfrm>
              <a:off x="4551964" y="3375908"/>
              <a:ext cx="119649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>
                  <a:solidFill>
                    <a:schemeClr val="bg1"/>
                  </a:solidFill>
                </a:rPr>
                <a:t>03</a:t>
              </a:r>
            </a:p>
            <a:p>
              <a:pPr algn="ctr"/>
              <a:r>
                <a:rPr lang="ko-KR" altLang="en-US" sz="1500">
                  <a:solidFill>
                    <a:schemeClr val="bg1"/>
                  </a:solidFill>
                </a:rPr>
                <a:t>교환학생파견관련준비</a:t>
              </a:r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6015476" y="3377405"/>
              <a:ext cx="104831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>
                  <a:solidFill>
                    <a:schemeClr val="bg1"/>
                  </a:solidFill>
                </a:rPr>
                <a:t>04</a:t>
              </a:r>
            </a:p>
            <a:p>
              <a:pPr algn="ctr"/>
              <a:r>
                <a:rPr lang="ko-KR" altLang="en-US" sz="1500">
                  <a:solidFill>
                    <a:schemeClr val="bg1"/>
                  </a:solidFill>
                </a:rPr>
                <a:t>출국</a:t>
              </a:r>
              <a:endParaRPr lang="en-US" altLang="ko-KR" sz="1500">
                <a:solidFill>
                  <a:schemeClr val="bg1"/>
                </a:solidFill>
              </a:endParaRPr>
            </a:p>
            <a:p>
              <a:pPr algn="ctr"/>
              <a:endParaRPr lang="ko-KR" altLang="en-US" sz="1500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1728371" y="2931790"/>
            <a:ext cx="5538526" cy="1502725"/>
            <a:chOff x="1765967" y="3031499"/>
            <a:chExt cx="5538526" cy="1502725"/>
          </a:xfrm>
        </p:grpSpPr>
        <p:sp>
          <p:nvSpPr>
            <p:cNvPr id="18" name="타원 17"/>
            <p:cNvSpPr/>
            <p:nvPr/>
          </p:nvSpPr>
          <p:spPr>
            <a:xfrm>
              <a:off x="1765967" y="3048590"/>
              <a:ext cx="1512168" cy="1472702"/>
            </a:xfrm>
            <a:prstGeom prst="ellipse">
              <a:avLst/>
            </a:prstGeom>
            <a:solidFill>
              <a:srgbClr val="88B4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/>
            </a:p>
          </p:txBody>
        </p:sp>
        <p:sp>
          <p:nvSpPr>
            <p:cNvPr id="19" name="타원 18"/>
            <p:cNvSpPr/>
            <p:nvPr/>
          </p:nvSpPr>
          <p:spPr>
            <a:xfrm>
              <a:off x="3095992" y="3048590"/>
              <a:ext cx="1512168" cy="1472702"/>
            </a:xfrm>
            <a:prstGeom prst="ellipse">
              <a:avLst/>
            </a:prstGeom>
            <a:solidFill>
              <a:srgbClr val="749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타원 19"/>
            <p:cNvSpPr/>
            <p:nvPr/>
          </p:nvSpPr>
          <p:spPr>
            <a:xfrm>
              <a:off x="4387112" y="3048590"/>
              <a:ext cx="1525446" cy="1485634"/>
            </a:xfrm>
            <a:prstGeom prst="ellipse">
              <a:avLst/>
            </a:prstGeom>
            <a:solidFill>
              <a:srgbClr val="4A7DB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타원 20"/>
            <p:cNvSpPr/>
            <p:nvPr/>
          </p:nvSpPr>
          <p:spPr>
            <a:xfrm>
              <a:off x="5774776" y="3031499"/>
              <a:ext cx="1529717" cy="1489793"/>
            </a:xfrm>
            <a:prstGeom prst="ellipse">
              <a:avLst/>
            </a:prstGeom>
            <a:solidFill>
              <a:srgbClr val="2642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961496" y="3360895"/>
              <a:ext cx="104831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>
                  <a:solidFill>
                    <a:schemeClr val="bg1"/>
                  </a:solidFill>
                </a:rPr>
                <a:t>01</a:t>
              </a:r>
            </a:p>
            <a:p>
              <a:pPr algn="ctr"/>
              <a:r>
                <a:rPr lang="ko-KR" altLang="en-US" sz="1500">
                  <a:solidFill>
                    <a:schemeClr val="bg1"/>
                  </a:solidFill>
                </a:rPr>
                <a:t>모집안내 및 접수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272568" y="3260491"/>
              <a:ext cx="1145887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>
                  <a:solidFill>
                    <a:schemeClr val="bg1"/>
                  </a:solidFill>
                </a:rPr>
                <a:t>02</a:t>
              </a:r>
            </a:p>
            <a:p>
              <a:pPr algn="ctr"/>
              <a:r>
                <a:rPr lang="ko-KR" altLang="en-US" sz="1500">
                  <a:solidFill>
                    <a:schemeClr val="bg1"/>
                  </a:solidFill>
                </a:rPr>
                <a:t>본교 </a:t>
              </a:r>
              <a:r>
                <a:rPr lang="en-US" altLang="ko-KR" sz="1500">
                  <a:solidFill>
                    <a:schemeClr val="bg1"/>
                  </a:solidFill>
                </a:rPr>
                <a:t>OT</a:t>
              </a:r>
              <a:r>
                <a:rPr lang="ko-KR" altLang="en-US" sz="1500">
                  <a:solidFill>
                    <a:schemeClr val="bg1"/>
                  </a:solidFill>
                </a:rPr>
                <a:t>진행 및 연수비 납부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487345" y="3273011"/>
              <a:ext cx="125415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>
                  <a:solidFill>
                    <a:schemeClr val="bg1"/>
                  </a:solidFill>
                </a:rPr>
                <a:t>03</a:t>
              </a:r>
            </a:p>
            <a:p>
              <a:pPr algn="ctr"/>
              <a:r>
                <a:rPr lang="ko-KR" altLang="en-US" sz="1500">
                  <a:solidFill>
                    <a:schemeClr val="bg1"/>
                  </a:solidFill>
                </a:rPr>
                <a:t>해외 자매대학 </a:t>
              </a:r>
              <a:r>
                <a:rPr lang="en-US" altLang="ko-KR" sz="1500">
                  <a:solidFill>
                    <a:schemeClr val="bg1"/>
                  </a:solidFill>
                </a:rPr>
                <a:t>OT</a:t>
              </a:r>
              <a:r>
                <a:rPr lang="ko-KR" altLang="en-US" sz="1500">
                  <a:solidFill>
                    <a:schemeClr val="bg1"/>
                  </a:solidFill>
                </a:rPr>
                <a:t>진행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901379" y="3245480"/>
              <a:ext cx="1284746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>
                  <a:solidFill>
                    <a:schemeClr val="bg1"/>
                  </a:solidFill>
                </a:rPr>
                <a:t>04</a:t>
              </a:r>
            </a:p>
            <a:p>
              <a:pPr algn="ctr"/>
              <a:r>
                <a:rPr lang="ko-KR" altLang="en-US" sz="1500">
                  <a:solidFill>
                    <a:schemeClr val="bg1"/>
                  </a:solidFill>
                </a:rPr>
                <a:t>수업 종료 후 만족도사 </a:t>
              </a:r>
              <a:endParaRPr lang="en-US" altLang="ko-KR" sz="150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500">
                  <a:solidFill>
                    <a:schemeClr val="bg1"/>
                  </a:solidFill>
                </a:rPr>
                <a:t>조사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900739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타원 25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타원 26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타원 27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타원 28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1100522" y="1031385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67544" y="221908"/>
            <a:ext cx="331236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비교과프로그램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16B3A6-3353-44CC-BB7B-20C9BA8F1C30}"/>
              </a:ext>
            </a:extLst>
          </p:cNvPr>
          <p:cNvSpPr txBox="1"/>
          <p:nvPr/>
        </p:nvSpPr>
        <p:spPr>
          <a:xfrm>
            <a:off x="1401291" y="1203598"/>
            <a:ext cx="6341417" cy="1152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1600" b="1" dirty="0">
                <a:solidFill>
                  <a:srgbClr val="333F50"/>
                </a:solidFill>
                <a:latin typeface="+mn-ea"/>
              </a:rPr>
              <a:t>멘토링</a:t>
            </a:r>
            <a:r>
              <a:rPr lang="en-US" altLang="ko-KR" sz="1600" b="1" dirty="0">
                <a:solidFill>
                  <a:srgbClr val="333F50"/>
                </a:solidFill>
                <a:latin typeface="+mn-ea"/>
              </a:rPr>
              <a:t>-</a:t>
            </a:r>
            <a:r>
              <a:rPr lang="ko-KR" altLang="en-US" sz="1600" b="1" dirty="0" err="1">
                <a:solidFill>
                  <a:srgbClr val="333F50"/>
                </a:solidFill>
                <a:latin typeface="+mn-ea"/>
              </a:rPr>
              <a:t>튜터링</a:t>
            </a:r>
            <a:r>
              <a:rPr lang="ko-KR" altLang="en-US" sz="1600" b="1" dirty="0">
                <a:solidFill>
                  <a:srgbClr val="333F50"/>
                </a:solidFill>
                <a:latin typeface="+mn-ea"/>
              </a:rPr>
              <a:t> 프로그램은 </a:t>
            </a:r>
            <a:r>
              <a:rPr lang="ko-KR" altLang="en-US" sz="1600" dirty="0">
                <a:solidFill>
                  <a:srgbClr val="333F50"/>
                </a:solidFill>
                <a:latin typeface="+mn-ea"/>
              </a:rPr>
              <a:t>한국인 재학생</a:t>
            </a:r>
            <a:r>
              <a:rPr lang="en-US" altLang="ko-KR" sz="1600" dirty="0">
                <a:solidFill>
                  <a:srgbClr val="333F5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333F50"/>
                </a:solidFill>
                <a:latin typeface="+mn-ea"/>
              </a:rPr>
              <a:t>외국인 유학생 </a:t>
            </a:r>
            <a:r>
              <a:rPr lang="en-US" altLang="ko-KR" sz="1600" dirty="0">
                <a:solidFill>
                  <a:srgbClr val="333F50"/>
                </a:solidFill>
                <a:latin typeface="+mn-ea"/>
              </a:rPr>
              <a:t>1:1 </a:t>
            </a:r>
            <a:r>
              <a:rPr lang="ko-KR" altLang="en-US" sz="1600" dirty="0">
                <a:solidFill>
                  <a:srgbClr val="333F50"/>
                </a:solidFill>
                <a:latin typeface="+mn-ea"/>
              </a:rPr>
              <a:t>매칭 시스템으로 </a:t>
            </a:r>
            <a:r>
              <a:rPr lang="ko-KR" altLang="en-US" sz="1600" dirty="0">
                <a:solidFill>
                  <a:srgbClr val="FF0000"/>
                </a:solidFill>
                <a:latin typeface="+mn-ea"/>
              </a:rPr>
              <a:t>외국인 유학생의 한국 생활 적응력을 향상</a:t>
            </a:r>
            <a:r>
              <a:rPr lang="en-US" altLang="ko-KR" sz="1600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rgbClr val="FF0000"/>
                </a:solidFill>
                <a:latin typeface="+mn-ea"/>
              </a:rPr>
              <a:t>한국어 능력 및 전공역량 강화 </a:t>
            </a:r>
          </a:p>
        </p:txBody>
      </p:sp>
      <p:grpSp>
        <p:nvGrpSpPr>
          <p:cNvPr id="3" name="그룹 2"/>
          <p:cNvGrpSpPr/>
          <p:nvPr/>
        </p:nvGrpSpPr>
        <p:grpSpPr>
          <a:xfrm>
            <a:off x="5149388" y="3375908"/>
            <a:ext cx="2511827" cy="832494"/>
            <a:chOff x="4551964" y="3375908"/>
            <a:chExt cx="2511827" cy="832494"/>
          </a:xfrm>
        </p:grpSpPr>
        <p:sp>
          <p:nvSpPr>
            <p:cNvPr id="149" name="TextBox 148"/>
            <p:cNvSpPr txBox="1"/>
            <p:nvPr/>
          </p:nvSpPr>
          <p:spPr>
            <a:xfrm>
              <a:off x="4551964" y="3375908"/>
              <a:ext cx="119649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>
                  <a:solidFill>
                    <a:schemeClr val="bg1"/>
                  </a:solidFill>
                </a:rPr>
                <a:t>03</a:t>
              </a:r>
            </a:p>
            <a:p>
              <a:pPr algn="ctr"/>
              <a:r>
                <a:rPr lang="ko-KR" altLang="en-US" sz="1500">
                  <a:solidFill>
                    <a:schemeClr val="bg1"/>
                  </a:solidFill>
                </a:rPr>
                <a:t>교환학생파견관련준비</a:t>
              </a:r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6015476" y="3377405"/>
              <a:ext cx="104831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>
                  <a:solidFill>
                    <a:schemeClr val="bg1"/>
                  </a:solidFill>
                </a:rPr>
                <a:t>04</a:t>
              </a:r>
            </a:p>
            <a:p>
              <a:pPr algn="ctr"/>
              <a:r>
                <a:rPr lang="ko-KR" altLang="en-US" sz="1500">
                  <a:solidFill>
                    <a:schemeClr val="bg1"/>
                  </a:solidFill>
                </a:rPr>
                <a:t>출국</a:t>
              </a:r>
              <a:endParaRPr lang="en-US" altLang="ko-KR" sz="1500">
                <a:solidFill>
                  <a:schemeClr val="bg1"/>
                </a:solidFill>
              </a:endParaRPr>
            </a:p>
            <a:p>
              <a:pPr algn="ctr"/>
              <a:endParaRPr lang="ko-KR" altLang="en-US" sz="1500">
                <a:solidFill>
                  <a:schemeClr val="bg1"/>
                </a:solidFill>
              </a:endParaRPr>
            </a:p>
          </p:txBody>
        </p:sp>
      </p:grp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1567"/>
          <a:stretch/>
        </p:blipFill>
        <p:spPr>
          <a:xfrm>
            <a:off x="1691680" y="2403927"/>
            <a:ext cx="2837431" cy="186655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0229" y="2403927"/>
            <a:ext cx="2874922" cy="187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210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타원 4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국제 학생 지원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16B3A6-3353-44CC-BB7B-20C9BA8F1C30}"/>
              </a:ext>
            </a:extLst>
          </p:cNvPr>
          <p:cNvSpPr txBox="1"/>
          <p:nvPr/>
        </p:nvSpPr>
        <p:spPr>
          <a:xfrm>
            <a:off x="1328742" y="998430"/>
            <a:ext cx="6245038" cy="1285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333F50"/>
                </a:solidFill>
                <a:latin typeface="+mn-ea"/>
              </a:rPr>
              <a:t>언어 지원</a:t>
            </a:r>
            <a:r>
              <a:rPr lang="en-US" altLang="ko-KR" dirty="0">
                <a:solidFill>
                  <a:srgbClr val="333F50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rgbClr val="333F50"/>
                </a:solidFill>
                <a:latin typeface="+mn-ea"/>
              </a:rPr>
              <a:t>문화 교류 프로그램</a:t>
            </a:r>
            <a:endParaRPr lang="en-US" altLang="ko-KR" dirty="0">
              <a:solidFill>
                <a:srgbClr val="333F50"/>
              </a:solidFill>
              <a:latin typeface="+mn-ea"/>
            </a:endParaRPr>
          </a:p>
          <a:p>
            <a:pPr marL="179388" indent="-179388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333F50"/>
                </a:solidFill>
                <a:latin typeface="+mn-ea"/>
              </a:rPr>
              <a:t>국제 학생을 위한 멘토링 </a:t>
            </a:r>
            <a:r>
              <a:rPr lang="ko-KR" altLang="en-US" dirty="0" err="1">
                <a:solidFill>
                  <a:srgbClr val="333F50"/>
                </a:solidFill>
                <a:latin typeface="+mn-ea"/>
              </a:rPr>
              <a:t>튜터링</a:t>
            </a:r>
            <a:r>
              <a:rPr lang="ko-KR" altLang="en-US" dirty="0">
                <a:solidFill>
                  <a:srgbClr val="333F50"/>
                </a:solidFill>
                <a:latin typeface="+mn-ea"/>
              </a:rPr>
              <a:t> 시스템</a:t>
            </a:r>
            <a:endParaRPr lang="en-US" altLang="ko-KR" dirty="0">
              <a:solidFill>
                <a:srgbClr val="333F50"/>
              </a:solidFill>
              <a:latin typeface="+mn-ea"/>
            </a:endParaRPr>
          </a:p>
          <a:p>
            <a:pPr marL="179388" indent="-179388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333F50"/>
                </a:solidFill>
                <a:latin typeface="+mn-ea"/>
              </a:rPr>
              <a:t>생활 정보 제공 및 상담 서비스</a:t>
            </a: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00" b="17800"/>
          <a:stretch/>
        </p:blipFill>
        <p:spPr>
          <a:xfrm>
            <a:off x="1074359" y="2355726"/>
            <a:ext cx="6902427" cy="232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869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3131840" y="987574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107504" y="2283718"/>
            <a:ext cx="25202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 UNIVERSITY</a:t>
            </a:r>
            <a:endParaRPr lang="en-US" altLang="ko-KR" sz="1400" dirty="0">
              <a:solidFill>
                <a:schemeClr val="accent1"/>
              </a:solidFill>
              <a:ea typeface="HY신명조" panose="02030600000101010101" pitchFamily="18" charset="-127"/>
            </a:endParaRPr>
          </a:p>
          <a:p>
            <a:pPr algn="r"/>
            <a:r>
              <a:rPr lang="en-US" altLang="ko-KR" sz="1600" b="1">
                <a:solidFill>
                  <a:schemeClr val="accent1"/>
                </a:solidFill>
                <a:ea typeface="HY신명조" panose="02030600000101010101" pitchFamily="18" charset="-127"/>
              </a:rPr>
              <a:t>2025</a:t>
            </a:r>
            <a:endParaRPr lang="en-US" altLang="ko-KR" sz="1600" b="1" dirty="0">
              <a:solidFill>
                <a:schemeClr val="accent1"/>
              </a:solidFill>
              <a:ea typeface="HY신명조" panose="02030600000101010101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타원 78"/>
          <p:cNvSpPr/>
          <p:nvPr/>
        </p:nvSpPr>
        <p:spPr>
          <a:xfrm>
            <a:off x="2771800" y="987574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3059833" y="987575"/>
            <a:ext cx="3033320" cy="3033320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5425891" y="3209617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483767" y="2185653"/>
            <a:ext cx="4248473" cy="49449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chemeClr val="bg1"/>
                </a:solidFill>
                <a:latin typeface="+mj-ea"/>
                <a:ea typeface="+mj-ea"/>
              </a:rPr>
              <a:t>감사합니다</a:t>
            </a:r>
            <a:r>
              <a:rPr lang="en-US" altLang="ko-KR" sz="2000" b="1" dirty="0">
                <a:solidFill>
                  <a:schemeClr val="bg1"/>
                </a:solidFill>
                <a:latin typeface="+mj-ea"/>
                <a:ea typeface="+mj-ea"/>
              </a:rPr>
              <a:t>.</a:t>
            </a:r>
            <a:endParaRPr lang="ko-KR" altLang="en-US" sz="20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6334470" y="959961"/>
            <a:ext cx="216024" cy="216024"/>
          </a:xfrm>
          <a:prstGeom prst="ellipse">
            <a:avLst/>
          </a:prstGeom>
          <a:solidFill>
            <a:srgbClr val="749BCA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6894259" y="3219823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419872" y="4443958"/>
            <a:ext cx="25202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000" b="1">
                <a:solidFill>
                  <a:srgbClr val="FF0000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국제교류처</a:t>
            </a:r>
            <a:endParaRPr lang="en-US" altLang="ko-KR" sz="2000" b="1" dirty="0">
              <a:solidFill>
                <a:srgbClr val="FF0000"/>
              </a:solidFill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7699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2122</TotalTime>
  <Words>370</Words>
  <Application>Microsoft Office PowerPoint</Application>
  <PresentationFormat>화면 슬라이드 쇼(16:9)</PresentationFormat>
  <Paragraphs>129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8" baseType="lpstr">
      <vt:lpstr>Abril Fatface</vt:lpstr>
      <vt:lpstr>HY신명조</vt:lpstr>
      <vt:lpstr>궁서</vt:lpstr>
      <vt:lpstr>맑은 고딕</vt:lpstr>
      <vt:lpstr>Arial</vt:lpstr>
      <vt:lpstr>Stencil</vt:lpstr>
      <vt:lpstr>Wingdings 3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김효정</dc:creator>
  <cp:lastModifiedBy>admin</cp:lastModifiedBy>
  <cp:revision>203</cp:revision>
  <cp:lastPrinted>2025-02-19T02:50:18Z</cp:lastPrinted>
  <dcterms:created xsi:type="dcterms:W3CDTF">2018-04-08T06:22:26Z</dcterms:created>
  <dcterms:modified xsi:type="dcterms:W3CDTF">2025-02-19T05:43:41Z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UtMDItMTlUMDY6MTU6NTlaIiwicElEIjo0MTk0MzA0LCJ0cmFjZUlkIjoiMzVCNjFBMTlDOTQxNEE2Q0I5MkZDNjk0MTZCQ0ZBOEQiLCJ1c2VyQ29kZSI6IjIwNDIwMSJ9LCJub2RlMiI6eyJkc2QiOiIwMTAwMDAwMDAwMDAyNjQzIiwibG9nVGltZSI6IjIwMjUtMDItMTlUMDY6MTU6NTlaIiwicElEIjo0MTk0MzA0LCJ0cmFjZUlkIjoiMzVCNjFBMTlDOTQxNEE2Q0I5MkZDNjk0MTZCQ0ZBOEQiLCJ1c2VyQ29kZSI6IjIwNDIwMSJ9LCJub2RlMyI6eyJkc2QiOiIwMTAwMDAwMDAwMDAyNjQzIiwibG9nVGltZSI6IjIwMjUtMDItMTlUMDY6MTU6NTlaIiwicElEIjo0MTk0MzA0LCJ0cmFjZUlkIjoiMzVCNjFBMTlDOTQxNEE2Q0I5MkZDNjk0MTZCQ0ZBOEQiLCJ1c2VyQ29kZSI6IjIwNDIwMSJ9LCJub2RlNCI6eyJkc2QiOiIwMTAwMDAwMDAwMDAyNjQzIiwibG9nVGltZSI6IjIwMjUtMDItMTlUMDY6MTU6NTlaIiwicElEIjo0MTk0MzA0LCJ0cmFjZUlkIjoiMzVCNjFBMTlDOTQxNEE2Q0I5MkZDNjk0MTZCQ0ZBOEQiLCJ1c2VyQ29kZSI6IjIwNDIwMSJ9LCJub2RlNSI6eyJkc2QiOiIwMDAwMDAwMDAwMDAwMDAwIiwibG9nVGltZSI6IjIwMjUtMDItMTlUMDY6MTg6MjhaIiwicElEIjoyMDQ4LCJ0cmFjZUlkIjoiRkEwNjZFQjQyMzNCNEE5QTk4QTc5MzkzMjZFQjdDOTkiLCJ1c2VyQ29kZSI6IjIwNDIwMSJ9LCJub2RlQ291bnQiOjJ9</vt:lpwstr>
  </property>
</Properties>
</file>