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71" r:id="rId5"/>
    <p:sldId id="265" r:id="rId6"/>
    <p:sldId id="269" r:id="rId7"/>
    <p:sldId id="267" r:id="rId8"/>
    <p:sldId id="270" r:id="rId9"/>
    <p:sldId id="264" r:id="rId10"/>
    <p:sldId id="263" r:id="rId11"/>
  </p:sldIdLst>
  <p:sldSz cx="9144000" cy="5143500" type="screen16x9"/>
  <p:notesSz cx="9866313" cy="673576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1F497D"/>
    <a:srgbClr val="4E4EFF"/>
    <a:srgbClr val="0B009C"/>
    <a:srgbClr val="B71955"/>
    <a:srgbClr val="CD7371"/>
    <a:srgbClr val="E1E9F3"/>
    <a:srgbClr val="749BCA"/>
    <a:srgbClr val="4A7DBA"/>
    <a:srgbClr val="FEFE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2" d="100"/>
          <a:sy n="142" d="100"/>
        </p:scale>
        <p:origin x="71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319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6255" cy="33814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7733" y="0"/>
            <a:ext cx="4276254" cy="33814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D819B-9F1D-4E57-AFE9-EC9563C0C886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6397620"/>
            <a:ext cx="4276255" cy="33814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7733" y="6397620"/>
            <a:ext cx="4276254" cy="33814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9E7FEF-18CE-4CA7-803F-09B7867D9E5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59199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275403" cy="3379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8627" y="0"/>
            <a:ext cx="4275403" cy="3379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47B8C5-B554-4D14-BEA2-99CEB4DF0929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913063" y="841375"/>
            <a:ext cx="4040187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6632" y="3241586"/>
            <a:ext cx="7893050" cy="265220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397807"/>
            <a:ext cx="4275403" cy="3379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8627" y="6397807"/>
            <a:ext cx="4275403" cy="3379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B4108A-5EB8-48E6-8332-5D9DDB14876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737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B4108A-5EB8-48E6-8332-5D9DDB148762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2993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8127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Picture 5" descr="logo_black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244376"/>
            <a:ext cx="1512888" cy="311150"/>
          </a:xfrm>
          <a:prstGeom prst="rect">
            <a:avLst/>
          </a:prstGeom>
          <a:noFill/>
        </p:spPr>
      </p:pic>
      <p:sp>
        <p:nvSpPr>
          <p:cNvPr id="9" name="타원 8"/>
          <p:cNvSpPr/>
          <p:nvPr userDrawn="1"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타원 9"/>
          <p:cNvSpPr/>
          <p:nvPr userDrawn="1"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/>
          <p:cNvSpPr/>
          <p:nvPr userDrawn="1"/>
        </p:nvSpPr>
        <p:spPr>
          <a:xfrm>
            <a:off x="226159" y="244701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" name="직선 연결선 11"/>
          <p:cNvCxnSpPr/>
          <p:nvPr userDrawn="1"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타원 12"/>
          <p:cNvSpPr/>
          <p:nvPr userDrawn="1"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8913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623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432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0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0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790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4946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4502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0262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211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9139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57400" cy="4388644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16504-B0E3-4659-A4CA-640CB6573F77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0005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16504-B0E3-4659-A4CA-640CB6573F77}" type="datetimeFigureOut">
              <a:rPr lang="ko-KR" altLang="en-US" smtClean="0"/>
              <a:t>2025-02-11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CEAE8-32D5-456A-9703-A9C79E9508D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939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kwu.njob.net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3131840" y="987574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00392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107504" y="2283718"/>
            <a:ext cx="25202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sz="1400" dirty="0">
              <a:solidFill>
                <a:schemeClr val="accent1"/>
              </a:solidFill>
              <a:ea typeface="HY신명조" panose="02030600000101010101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059833" y="987575"/>
            <a:ext cx="3033320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5425891" y="3209617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483767" y="2060143"/>
            <a:ext cx="4248473" cy="1015663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신입생 여러분의 입학을</a:t>
            </a:r>
            <a:r>
              <a:rPr lang="en-US" altLang="ko-KR" sz="2000" b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latin typeface="+mj-ea"/>
                <a:ea typeface="+mj-ea"/>
              </a:rPr>
              <a:t>환영합니다</a:t>
            </a: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0" y="4208770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취창업지원센터</a:t>
            </a:r>
            <a:r>
              <a:rPr lang="en-US" altLang="ko-KR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&amp;</a:t>
            </a:r>
            <a:r>
              <a:rPr lang="ko-KR" alt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대학일자리플러스센터</a:t>
            </a:r>
            <a:endParaRPr lang="en-US" altLang="ko-KR" sz="2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91837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직선 연결선 27"/>
          <p:cNvCxnSpPr/>
          <p:nvPr/>
        </p:nvCxnSpPr>
        <p:spPr>
          <a:xfrm>
            <a:off x="467544" y="12347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타원 31"/>
          <p:cNvSpPr/>
          <p:nvPr/>
        </p:nvSpPr>
        <p:spPr>
          <a:xfrm flipH="1" flipV="1">
            <a:off x="1275592" y="868180"/>
            <a:ext cx="3136490" cy="3127756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" name="직선 연결선 25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직선 연결선 14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3347864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5220071" y="2314984"/>
            <a:ext cx="3564397" cy="246221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●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  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센터 소개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     </a:t>
            </a:r>
          </a:p>
          <a:p>
            <a:endParaRPr lang="en-US" altLang="ko-KR" sz="14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1400" b="1" dirty="0">
              <a:solidFill>
                <a:srgbClr val="4A7DBA"/>
              </a:solidFill>
              <a:latin typeface="+mn-ea"/>
            </a:endParaRPr>
          </a:p>
          <a:p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●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  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진로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·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취업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·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창업 교육지원 체계</a:t>
            </a:r>
            <a:endParaRPr lang="en-US" altLang="ko-KR" sz="14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14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1400" b="1" dirty="0">
              <a:solidFill>
                <a:srgbClr val="4A7DBA"/>
              </a:solidFill>
              <a:latin typeface="+mn-ea"/>
            </a:endParaRPr>
          </a:p>
          <a:p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●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  3UP STATION 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공간 및 프로그램 안내</a:t>
            </a:r>
            <a:endParaRPr lang="en-US" altLang="ko-KR" sz="14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14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1400" b="1" dirty="0">
              <a:solidFill>
                <a:srgbClr val="4A7DBA"/>
              </a:solidFill>
              <a:latin typeface="+mn-ea"/>
            </a:endParaRPr>
          </a:p>
          <a:p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●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  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센터 연락처</a:t>
            </a:r>
            <a:r>
              <a:rPr lang="en-US" altLang="ko-KR" sz="1400" b="1" dirty="0">
                <a:solidFill>
                  <a:srgbClr val="4A7DBA"/>
                </a:solidFill>
                <a:latin typeface="+mn-ea"/>
              </a:rPr>
              <a:t>(SNS) </a:t>
            </a:r>
            <a:r>
              <a:rPr lang="ko-KR" altLang="en-US" sz="1400" b="1" dirty="0">
                <a:solidFill>
                  <a:srgbClr val="4A7DBA"/>
                </a:solidFill>
                <a:latin typeface="+mn-ea"/>
              </a:rPr>
              <a:t>및 이용 시간 안내 </a:t>
            </a:r>
            <a:endParaRPr lang="en-US" altLang="ko-KR" sz="1400" b="1" dirty="0">
              <a:solidFill>
                <a:srgbClr val="4A7DBA"/>
              </a:solidFill>
              <a:latin typeface="+mn-ea"/>
            </a:endParaRPr>
          </a:p>
          <a:p>
            <a:endParaRPr lang="en-US" altLang="ko-KR" sz="1400" b="1" dirty="0">
              <a:solidFill>
                <a:srgbClr val="4A7DBA"/>
              </a:solidFill>
              <a:latin typeface="+mn-ea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타원 30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1219429" y="843558"/>
            <a:ext cx="3032734" cy="295358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263543" y="2355726"/>
            <a:ext cx="1876409" cy="46166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400" b="1" dirty="0">
                <a:solidFill>
                  <a:srgbClr val="FEFEF8"/>
                </a:solidFill>
                <a:latin typeface="+mj-ea"/>
                <a:ea typeface="+mj-ea"/>
              </a:rPr>
              <a:t>CONTENTS</a:t>
            </a:r>
          </a:p>
        </p:txBody>
      </p:sp>
      <p:sp>
        <p:nvSpPr>
          <p:cNvPr id="34" name="타원 33"/>
          <p:cNvSpPr/>
          <p:nvPr/>
        </p:nvSpPr>
        <p:spPr>
          <a:xfrm>
            <a:off x="3473136" y="3029962"/>
            <a:ext cx="728516" cy="695106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1356836" y="2094116"/>
            <a:ext cx="278311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100" dirty="0">
                <a:solidFill>
                  <a:schemeClr val="bg1"/>
                </a:solidFill>
                <a:ea typeface="HY신명조" panose="02030600000101010101" pitchFamily="18" charset="-127"/>
              </a:rPr>
              <a:t>KWANGJU WOMEN’S UNIVERSITY</a:t>
            </a:r>
            <a:endParaRPr lang="en-US" altLang="ko-KR" sz="1100" b="1" dirty="0">
              <a:solidFill>
                <a:schemeClr val="bg1"/>
              </a:solidFill>
              <a:ea typeface="HY신명조" panose="02030600000101010101" pitchFamily="18" charset="-127"/>
            </a:endParaRPr>
          </a:p>
        </p:txBody>
      </p:sp>
      <p:sp>
        <p:nvSpPr>
          <p:cNvPr id="9" name="원호 8"/>
          <p:cNvSpPr/>
          <p:nvPr/>
        </p:nvSpPr>
        <p:spPr>
          <a:xfrm rot="19890590">
            <a:off x="2136536" y="1105821"/>
            <a:ext cx="4680520" cy="3851805"/>
          </a:xfrm>
          <a:prstGeom prst="arc">
            <a:avLst/>
          </a:prstGeom>
          <a:ln w="9525">
            <a:solidFill>
              <a:srgbClr val="4A7DBA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6410454" y="1828655"/>
            <a:ext cx="296910" cy="296910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타원 37"/>
          <p:cNvSpPr/>
          <p:nvPr/>
        </p:nvSpPr>
        <p:spPr>
          <a:xfrm>
            <a:off x="4497772" y="914310"/>
            <a:ext cx="148455" cy="148455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4A7DB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8511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467544" y="221908"/>
            <a:ext cx="6120680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2"/>
                </a:solidFill>
                <a:latin typeface="+mn-ea"/>
              </a:rPr>
              <a:t>취창업지원센터 </a:t>
            </a:r>
            <a:r>
              <a:rPr lang="en-US" altLang="ko-KR" sz="2000" b="1" dirty="0">
                <a:solidFill>
                  <a:schemeClr val="tx2"/>
                </a:solidFill>
                <a:latin typeface="+mn-ea"/>
              </a:rPr>
              <a:t>&amp; </a:t>
            </a:r>
            <a:r>
              <a:rPr lang="ko-KR" altLang="en-US" sz="2000" b="1" dirty="0">
                <a:solidFill>
                  <a:schemeClr val="tx2"/>
                </a:solidFill>
                <a:latin typeface="+mn-ea"/>
              </a:rPr>
              <a:t>대학일자리플러스센터 업무 소개</a:t>
            </a:r>
            <a:endParaRPr lang="en-US" altLang="ko-KR" sz="2000" b="1" dirty="0">
              <a:solidFill>
                <a:schemeClr val="tx2"/>
              </a:solidFill>
              <a:latin typeface="+mn-ea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226159" y="627534"/>
            <a:ext cx="8666321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타원 28"/>
          <p:cNvSpPr/>
          <p:nvPr/>
        </p:nvSpPr>
        <p:spPr>
          <a:xfrm flipH="1" flipV="1">
            <a:off x="5499228" y="1851670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209388" y="923957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타원 31"/>
          <p:cNvSpPr/>
          <p:nvPr/>
        </p:nvSpPr>
        <p:spPr>
          <a:xfrm>
            <a:off x="323528" y="887369"/>
            <a:ext cx="3888432" cy="3700605"/>
          </a:xfrm>
          <a:prstGeom prst="ellipse">
            <a:avLst/>
          </a:prstGeom>
          <a:solidFill>
            <a:srgbClr val="749BCA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타원 32"/>
          <p:cNvSpPr/>
          <p:nvPr/>
        </p:nvSpPr>
        <p:spPr>
          <a:xfrm>
            <a:off x="7970430" y="4001705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타원 33"/>
          <p:cNvSpPr/>
          <p:nvPr/>
        </p:nvSpPr>
        <p:spPr>
          <a:xfrm>
            <a:off x="8748464" y="4011910"/>
            <a:ext cx="72008" cy="72008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4"/>
          <p:cNvSpPr/>
          <p:nvPr/>
        </p:nvSpPr>
        <p:spPr>
          <a:xfrm>
            <a:off x="1326927" y="1059582"/>
            <a:ext cx="6643504" cy="3628597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fontAlgn="base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b="1" dirty="0">
                <a:solidFill>
                  <a:schemeClr val="tx2"/>
                </a:solidFill>
                <a:latin typeface="+mn-ea"/>
              </a:rPr>
              <a:t>입학부터 졸업에 이르기까지 종합적이고 체계적인    </a:t>
            </a:r>
            <a:r>
              <a:rPr lang="en-US" altLang="ko-KR" b="1" dirty="0">
                <a:solidFill>
                  <a:srgbClr val="B71955"/>
                </a:solidFill>
                <a:latin typeface="+mn-ea"/>
              </a:rPr>
              <a:t>ONE-STOP </a:t>
            </a:r>
            <a:r>
              <a:rPr lang="ko-KR" altLang="en-US" b="1" dirty="0">
                <a:solidFill>
                  <a:srgbClr val="B71955"/>
                </a:solidFill>
                <a:latin typeface="+mn-ea"/>
              </a:rPr>
              <a:t>진로지도 및 취창업 지원</a:t>
            </a:r>
            <a:endParaRPr lang="en-US" altLang="ko-KR" b="1" dirty="0">
              <a:solidFill>
                <a:srgbClr val="B71955"/>
              </a:solidFill>
              <a:latin typeface="+mn-ea"/>
            </a:endParaRPr>
          </a:p>
          <a:p>
            <a:pPr marL="285750" indent="-285750" fontAlgn="base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b="1" dirty="0">
                <a:solidFill>
                  <a:srgbClr val="B71955"/>
                </a:solidFill>
                <a:latin typeface="+mn-ea"/>
              </a:rPr>
              <a:t>진로탐색과 설계</a:t>
            </a:r>
            <a:r>
              <a:rPr lang="en-US" altLang="ko-KR" b="1" dirty="0">
                <a:solidFill>
                  <a:srgbClr val="B71955"/>
                </a:solidFill>
                <a:latin typeface="+mn-ea"/>
              </a:rPr>
              <a:t>,</a:t>
            </a:r>
            <a:r>
              <a:rPr lang="ko-KR" altLang="en-US" b="1" dirty="0">
                <a:solidFill>
                  <a:srgbClr val="B71955"/>
                </a:solidFill>
                <a:latin typeface="+mn-ea"/>
              </a:rPr>
              <a:t> 진로</a:t>
            </a:r>
            <a:r>
              <a:rPr lang="en-US" altLang="ko-KR" b="1" dirty="0">
                <a:solidFill>
                  <a:srgbClr val="B71955"/>
                </a:solidFill>
                <a:latin typeface="+mn-ea"/>
              </a:rPr>
              <a:t>·</a:t>
            </a:r>
            <a:r>
              <a:rPr lang="ko-KR" altLang="en-US" b="1" dirty="0">
                <a:solidFill>
                  <a:srgbClr val="B71955"/>
                </a:solidFill>
                <a:latin typeface="+mn-ea"/>
              </a:rPr>
              <a:t>취업상담</a:t>
            </a:r>
            <a:r>
              <a:rPr lang="en-US" altLang="ko-KR" b="1" dirty="0">
                <a:solidFill>
                  <a:srgbClr val="B71955"/>
                </a:solidFill>
                <a:latin typeface="+mn-ea"/>
              </a:rPr>
              <a:t>, </a:t>
            </a:r>
            <a:r>
              <a:rPr lang="ko-KR" altLang="en-US" b="1" dirty="0">
                <a:solidFill>
                  <a:srgbClr val="B71955"/>
                </a:solidFill>
                <a:latin typeface="+mn-ea"/>
              </a:rPr>
              <a:t>취창업역량강화</a:t>
            </a:r>
            <a:r>
              <a:rPr lang="ko-KR" altLang="en-US" b="1" dirty="0">
                <a:solidFill>
                  <a:srgbClr val="1F497D"/>
                </a:solidFill>
                <a:latin typeface="+mn-ea"/>
              </a:rPr>
              <a:t>를 위한 </a:t>
            </a:r>
            <a:r>
              <a:rPr lang="ko-KR" altLang="en-US" b="1" dirty="0">
                <a:solidFill>
                  <a:schemeClr val="tx2"/>
                </a:solidFill>
                <a:latin typeface="+mn-ea"/>
              </a:rPr>
              <a:t>입체적인 경력 개발 프로그램 운영</a:t>
            </a:r>
            <a:endParaRPr lang="en-US" altLang="ko-KR" b="1" dirty="0">
              <a:solidFill>
                <a:schemeClr val="tx2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380940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992652" y="915566"/>
            <a:ext cx="7035732" cy="381642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467544" y="221908"/>
            <a:ext cx="662473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2"/>
                </a:solidFill>
                <a:latin typeface="+mn-ea"/>
              </a:rPr>
              <a:t>취창업지원센터 </a:t>
            </a:r>
            <a:r>
              <a:rPr lang="en-US" altLang="ko-KR" sz="2000" b="1" dirty="0">
                <a:solidFill>
                  <a:schemeClr val="tx2"/>
                </a:solidFill>
                <a:latin typeface="+mn-ea"/>
              </a:rPr>
              <a:t>&amp; </a:t>
            </a:r>
            <a:r>
              <a:rPr lang="ko-KR" altLang="en-US" sz="2000" b="1" dirty="0">
                <a:solidFill>
                  <a:schemeClr val="tx2"/>
                </a:solidFill>
                <a:latin typeface="+mn-ea"/>
              </a:rPr>
              <a:t>대학일자리플러스센터 위치 안내</a:t>
            </a:r>
            <a:endParaRPr lang="en-US" altLang="ko-KR" sz="2000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3495816" y="2474460"/>
            <a:ext cx="5648184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575" y="967254"/>
            <a:ext cx="5951886" cy="3713047"/>
          </a:xfrm>
          <a:prstGeom prst="rect">
            <a:avLst/>
          </a:prstGeom>
        </p:spPr>
      </p:pic>
      <p:sp>
        <p:nvSpPr>
          <p:cNvPr id="9" name="설명선 2 8"/>
          <p:cNvSpPr/>
          <p:nvPr/>
        </p:nvSpPr>
        <p:spPr>
          <a:xfrm>
            <a:off x="5228896" y="967254"/>
            <a:ext cx="2727480" cy="469821"/>
          </a:xfrm>
          <a:prstGeom prst="borderCallout2">
            <a:avLst>
              <a:gd name="adj1" fmla="val 51790"/>
              <a:gd name="adj2" fmla="val 507"/>
              <a:gd name="adj3" fmla="val 51791"/>
              <a:gd name="adj4" fmla="val -7477"/>
              <a:gd name="adj5" fmla="val 249949"/>
              <a:gd name="adj6" fmla="val -7598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>
                <a:solidFill>
                  <a:srgbClr val="FF0000"/>
                </a:solidFill>
              </a:rPr>
              <a:t>취창업지원센터</a:t>
            </a:r>
            <a:r>
              <a:rPr lang="en-US" altLang="ko-KR" sz="1050" b="1" dirty="0">
                <a:solidFill>
                  <a:srgbClr val="FF0000"/>
                </a:solidFill>
              </a:rPr>
              <a:t>&amp;</a:t>
            </a:r>
            <a:r>
              <a:rPr lang="ko-KR" altLang="en-US" sz="1050" b="1" dirty="0">
                <a:solidFill>
                  <a:srgbClr val="FF0000"/>
                </a:solidFill>
              </a:rPr>
              <a:t>대학일자리플러스센터</a:t>
            </a:r>
            <a:endParaRPr lang="en-US" altLang="ko-KR" sz="1050" b="1" dirty="0">
              <a:solidFill>
                <a:srgbClr val="FF0000"/>
              </a:solidFill>
            </a:endParaRPr>
          </a:p>
          <a:p>
            <a:pPr algn="ctr"/>
            <a:r>
              <a:rPr lang="en-US" altLang="ko-KR" sz="1400" b="1" dirty="0">
                <a:solidFill>
                  <a:srgbClr val="0000FF"/>
                </a:solidFill>
              </a:rPr>
              <a:t>(</a:t>
            </a:r>
            <a:r>
              <a:rPr lang="ko-KR" altLang="en-US" sz="1400" b="1" dirty="0">
                <a:solidFill>
                  <a:srgbClr val="0000FF"/>
                </a:solidFill>
              </a:rPr>
              <a:t>도서관 </a:t>
            </a:r>
            <a:r>
              <a:rPr lang="en-US" altLang="ko-KR" sz="1400" b="1" dirty="0">
                <a:solidFill>
                  <a:srgbClr val="0000FF"/>
                </a:solidFill>
              </a:rPr>
              <a:t>1</a:t>
            </a:r>
            <a:r>
              <a:rPr lang="ko-KR" altLang="en-US" sz="1400" b="1" dirty="0">
                <a:solidFill>
                  <a:srgbClr val="0000FF"/>
                </a:solidFill>
              </a:rPr>
              <a:t>층</a:t>
            </a:r>
            <a:r>
              <a:rPr lang="en-US" altLang="ko-KR" sz="1400" b="1" dirty="0">
                <a:solidFill>
                  <a:srgbClr val="0000FF"/>
                </a:solidFill>
              </a:rPr>
              <a:t>)</a:t>
            </a:r>
            <a:endParaRPr lang="ko-KR" altLang="en-US" sz="1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5711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992652" y="915566"/>
            <a:ext cx="7035732" cy="381642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6" name="그룹 15"/>
          <p:cNvGrpSpPr/>
          <p:nvPr/>
        </p:nvGrpSpPr>
        <p:grpSpPr>
          <a:xfrm>
            <a:off x="1259633" y="1122984"/>
            <a:ext cx="6204594" cy="3530175"/>
            <a:chOff x="1259633" y="1122984"/>
            <a:chExt cx="6204594" cy="3530175"/>
          </a:xfrm>
        </p:grpSpPr>
        <p:pic>
          <p:nvPicPr>
            <p:cNvPr id="2055" name="_x413933648" descr="EMB00005a183240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5816" y="1122984"/>
              <a:ext cx="1921700" cy="1443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Box 14"/>
            <p:cNvSpPr txBox="1"/>
            <p:nvPr/>
          </p:nvSpPr>
          <p:spPr>
            <a:xfrm>
              <a:off x="1259633" y="2549789"/>
              <a:ext cx="2262056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50" b="1" spc="-150" dirty="0">
                  <a:latin typeface="+mn-ea"/>
                </a:rPr>
                <a:t>취창업지원센터</a:t>
              </a:r>
              <a:r>
                <a:rPr lang="en-US" altLang="ko-KR" sz="1050" b="1" spc="-150" dirty="0">
                  <a:latin typeface="+mn-ea"/>
                </a:rPr>
                <a:t>+</a:t>
              </a:r>
              <a:r>
                <a:rPr lang="ko-KR" altLang="en-US" sz="1050" b="1" spc="-150" dirty="0">
                  <a:latin typeface="+mn-ea"/>
                </a:rPr>
                <a:t>대학일자리플러스센터</a:t>
              </a:r>
              <a:r>
                <a:rPr lang="en-US" altLang="ko-KR" sz="1050" b="1" spc="-150" dirty="0">
                  <a:latin typeface="+mn-ea"/>
                </a:rPr>
                <a:t>(</a:t>
              </a:r>
              <a:r>
                <a:rPr lang="ko-KR" altLang="en-US" sz="1050" b="1" spc="-150" dirty="0">
                  <a:latin typeface="+mn-ea"/>
                </a:rPr>
                <a:t>도서관 </a:t>
              </a:r>
              <a:r>
                <a:rPr lang="en-US" altLang="ko-KR" sz="1050" b="1" spc="-150" dirty="0">
                  <a:latin typeface="+mn-ea"/>
                </a:rPr>
                <a:t>1</a:t>
              </a:r>
              <a:r>
                <a:rPr lang="ko-KR" altLang="en-US" sz="1050" b="1" spc="-150" dirty="0">
                  <a:latin typeface="+mn-ea"/>
                </a:rPr>
                <a:t>층</a:t>
              </a:r>
              <a:r>
                <a:rPr lang="en-US" altLang="ko-KR" sz="1050" b="1" spc="-150" dirty="0">
                  <a:latin typeface="+mn-ea"/>
                </a:rPr>
                <a:t>)</a:t>
              </a:r>
              <a:endParaRPr lang="ko-KR" altLang="en-US" sz="1050" b="1" spc="-150" dirty="0">
                <a:latin typeface="+mn-ea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465676" y="2566105"/>
              <a:ext cx="194421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50" b="1" spc="-150" dirty="0">
                  <a:latin typeface="+mn-ea"/>
                </a:rPr>
                <a:t>집단 상담실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520011" y="2566104"/>
              <a:ext cx="194421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50" b="1" spc="-150" dirty="0">
                  <a:latin typeface="+mn-ea"/>
                </a:rPr>
                <a:t>개인 상담실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520399" y="4380984"/>
              <a:ext cx="194421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50" b="1" spc="-150" dirty="0">
                  <a:latin typeface="+mn-ea"/>
                </a:rPr>
                <a:t>취창업정보검색실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569508" y="4391549"/>
              <a:ext cx="194421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b="1" spc="-150" dirty="0">
                  <a:latin typeface="+mn-ea"/>
                </a:rPr>
                <a:t>AI</a:t>
              </a:r>
              <a:r>
                <a:rPr lang="ko-KR" altLang="en-US" sz="1050" b="1" spc="-150" dirty="0">
                  <a:latin typeface="+mn-ea"/>
                </a:rPr>
                <a:t>모의면접실</a:t>
              </a:r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467544" y="221908"/>
            <a:ext cx="6192688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2"/>
                </a:solidFill>
                <a:latin typeface="+mn-ea"/>
              </a:rPr>
              <a:t>취창업지원센터 </a:t>
            </a:r>
            <a:r>
              <a:rPr lang="en-US" altLang="ko-KR" sz="2000" b="1" dirty="0">
                <a:solidFill>
                  <a:schemeClr val="tx2"/>
                </a:solidFill>
                <a:latin typeface="+mn-ea"/>
              </a:rPr>
              <a:t>&amp; </a:t>
            </a:r>
            <a:r>
              <a:rPr lang="ko-KR" altLang="en-US" sz="2000" b="1" dirty="0">
                <a:solidFill>
                  <a:schemeClr val="tx2"/>
                </a:solidFill>
                <a:latin typeface="+mn-ea"/>
              </a:rPr>
              <a:t>대학일자리플러스센터 부서 소개</a:t>
            </a:r>
            <a:endParaRPr lang="en-US" altLang="ko-KR" sz="2000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273902064" descr="EMB00003d20249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741" y="1106077"/>
            <a:ext cx="1962615" cy="146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273900144" descr="EMB00003d20249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945" y="2965287"/>
            <a:ext cx="1959461" cy="144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273901584" descr="EMB00003d20249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849" y="1122984"/>
            <a:ext cx="1914407" cy="144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">
            <a:extLst>
              <a:ext uri="{FF2B5EF4-FFF2-40B4-BE49-F238E27FC236}">
                <a16:creationId xmlns:a16="http://schemas.microsoft.com/office/drawing/2014/main" id="{C11292D4-AF76-4972-9491-F44608A43B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4644487" y="2947975"/>
            <a:ext cx="1959461" cy="1443573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064103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992652" y="915566"/>
            <a:ext cx="7035732" cy="381642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6" name="그룹 15"/>
          <p:cNvGrpSpPr/>
          <p:nvPr/>
        </p:nvGrpSpPr>
        <p:grpSpPr>
          <a:xfrm>
            <a:off x="1442181" y="2516292"/>
            <a:ext cx="6022046" cy="2124144"/>
            <a:chOff x="1442181" y="2516292"/>
            <a:chExt cx="6022046" cy="2124144"/>
          </a:xfrm>
        </p:grpSpPr>
        <p:sp>
          <p:nvSpPr>
            <p:cNvPr id="15" name="TextBox 14"/>
            <p:cNvSpPr txBox="1"/>
            <p:nvPr/>
          </p:nvSpPr>
          <p:spPr>
            <a:xfrm>
              <a:off x="1475656" y="2516292"/>
              <a:ext cx="1944216" cy="4154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50" b="1" spc="-150" dirty="0">
                  <a:latin typeface="+mn-ea"/>
                </a:rPr>
                <a:t>3UP STATION </a:t>
              </a:r>
              <a:r>
                <a:rPr lang="ko-KR" altLang="en-US" sz="1050" b="1" spc="-150" dirty="0">
                  <a:latin typeface="+mn-ea"/>
                </a:rPr>
                <a:t>입구</a:t>
              </a:r>
              <a:endParaRPr lang="en-US" altLang="ko-KR" sz="1050" b="1" spc="-150" dirty="0">
                <a:latin typeface="+mn-ea"/>
              </a:endParaRPr>
            </a:p>
            <a:p>
              <a:pPr algn="ctr"/>
              <a:r>
                <a:rPr lang="en-US" altLang="ko-KR" sz="1050" b="1" spc="-150" dirty="0">
                  <a:latin typeface="+mn-ea"/>
                </a:rPr>
                <a:t>(</a:t>
              </a:r>
              <a:r>
                <a:rPr lang="ko-KR" altLang="en-US" sz="1050" b="1" spc="-150" dirty="0">
                  <a:latin typeface="+mn-ea"/>
                </a:rPr>
                <a:t>도서관 지하 </a:t>
              </a:r>
              <a:r>
                <a:rPr lang="en-US" altLang="ko-KR" sz="1050" b="1" spc="-150" dirty="0">
                  <a:latin typeface="+mn-ea"/>
                </a:rPr>
                <a:t>1</a:t>
              </a:r>
              <a:r>
                <a:rPr lang="ko-KR" altLang="en-US" sz="1050" b="1" spc="-150" dirty="0">
                  <a:latin typeface="+mn-ea"/>
                </a:rPr>
                <a:t>층</a:t>
              </a:r>
              <a:r>
                <a:rPr lang="en-US" altLang="ko-KR" sz="1050" b="1" spc="-150" dirty="0">
                  <a:latin typeface="+mn-ea"/>
                </a:rPr>
                <a:t>)</a:t>
              </a:r>
              <a:endParaRPr lang="ko-KR" altLang="en-US" sz="1050" b="1" spc="-150" dirty="0">
                <a:latin typeface="+mn-ea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3465676" y="2566105"/>
              <a:ext cx="194421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50" b="1" spc="-150" dirty="0">
                  <a:latin typeface="+mn-ea"/>
                </a:rPr>
                <a:t>다목적 공간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520011" y="2566104"/>
              <a:ext cx="1944216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50" b="1" spc="-150" dirty="0">
                  <a:latin typeface="+mn-ea"/>
                </a:rPr>
                <a:t>카페테리아</a:t>
              </a:r>
              <a:r>
                <a:rPr lang="en-US" altLang="ko-KR" sz="1050" b="1" spc="-150" dirty="0">
                  <a:latin typeface="+mn-ea"/>
                </a:rPr>
                <a:t>(</a:t>
              </a:r>
              <a:r>
                <a:rPr lang="ko-KR" altLang="en-US" sz="1050" b="1" spc="-150" dirty="0">
                  <a:latin typeface="+mn-ea"/>
                </a:rPr>
                <a:t>교육 실습 공간</a:t>
              </a:r>
              <a:r>
                <a:rPr lang="en-US" altLang="ko-KR" sz="1050" b="1" spc="-150" dirty="0">
                  <a:latin typeface="+mn-ea"/>
                </a:rPr>
                <a:t>)</a:t>
              </a:r>
              <a:endParaRPr lang="ko-KR" altLang="en-US" sz="1050" b="1" spc="-150" dirty="0">
                <a:latin typeface="+mn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442181" y="4378826"/>
              <a:ext cx="194421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50" b="1" spc="-150" dirty="0">
                  <a:latin typeface="+mn-ea"/>
                </a:rPr>
                <a:t>미디어플랫폼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417143" y="4354583"/>
              <a:ext cx="2019933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50" b="1" spc="-150" dirty="0">
                  <a:latin typeface="+mn-ea"/>
                </a:rPr>
                <a:t>미디어플랫폼 촬영실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512040" y="4354583"/>
              <a:ext cx="194421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50" b="1" spc="-150" dirty="0">
                  <a:latin typeface="+mn-ea"/>
                </a:rPr>
                <a:t>세미나실</a:t>
              </a:r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467544" y="221908"/>
            <a:ext cx="6624736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tx2"/>
                </a:solidFill>
                <a:latin typeface="+mn-ea"/>
              </a:rPr>
              <a:t>3UP</a:t>
            </a:r>
            <a:r>
              <a:rPr lang="en-US" altLang="ko-KR" sz="1200" b="1" i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(Dream UP, Cheer UP, Start UP)</a:t>
            </a:r>
            <a:r>
              <a:rPr lang="en-US" altLang="ko-KR" sz="2000" b="1" dirty="0">
                <a:solidFill>
                  <a:schemeClr val="tx2"/>
                </a:solidFill>
                <a:latin typeface="+mn-ea"/>
              </a:rPr>
              <a:t> STATION </a:t>
            </a:r>
            <a:r>
              <a:rPr lang="ko-KR" altLang="en-US" sz="2000" b="1" dirty="0">
                <a:solidFill>
                  <a:schemeClr val="tx2"/>
                </a:solidFill>
                <a:latin typeface="+mn-ea"/>
              </a:rPr>
              <a:t>공간 소개</a:t>
            </a:r>
            <a:endParaRPr lang="en-US" altLang="ko-KR" sz="2000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392449176" descr="EMB00003d20249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119995"/>
            <a:ext cx="1896082" cy="1446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_x392450296" descr="EMB00003d2024a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107" y="1119170"/>
            <a:ext cx="1944969" cy="1446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3" name="_x392449096" descr="EMB00003d2024a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7445" y="1119169"/>
            <a:ext cx="1898812" cy="144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_x392451976" descr="EMB00003d2024b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494" y="2931658"/>
            <a:ext cx="1939582" cy="1422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445" y="2931658"/>
            <a:ext cx="1898811" cy="1422924"/>
          </a:xfrm>
          <a:prstGeom prst="rect">
            <a:avLst/>
          </a:prstGeom>
        </p:spPr>
      </p:pic>
      <p:sp>
        <p:nvSpPr>
          <p:cNvPr id="21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61" name="_x392452696" descr="EMB00003d2024b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2931657"/>
            <a:ext cx="1896083" cy="1422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4770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467544" y="221908"/>
            <a:ext cx="525658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2"/>
                </a:solidFill>
                <a:latin typeface="+mn-ea"/>
              </a:rPr>
              <a:t>취창업지원센터 프로그램 소개</a:t>
            </a:r>
            <a:endParaRPr lang="en-US" altLang="ko-KR" sz="2000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37" name="모서리가 둥근 직사각형 36"/>
          <p:cNvSpPr/>
          <p:nvPr/>
        </p:nvSpPr>
        <p:spPr>
          <a:xfrm>
            <a:off x="755576" y="857127"/>
            <a:ext cx="3598761" cy="403208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4716016" y="843926"/>
            <a:ext cx="3598761" cy="4045281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1186804" y="984907"/>
            <a:ext cx="2665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rgbClr val="B71955"/>
                </a:solidFill>
                <a:latin typeface="+mn-ea"/>
              </a:rPr>
              <a:t>＃취업지원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5146834" y="984907"/>
            <a:ext cx="2665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b="1" dirty="0">
                <a:solidFill>
                  <a:srgbClr val="B71955"/>
                </a:solidFill>
                <a:latin typeface="+mn-ea"/>
              </a:rPr>
              <a:t>＃창업지원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91264" y="1482019"/>
            <a:ext cx="2952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chemeClr val="tx2"/>
                </a:solidFill>
                <a:latin typeface="+mn-ea"/>
              </a:rPr>
              <a:t>취업스터디</a:t>
            </a:r>
            <a:endParaRPr lang="en-US" altLang="ko-KR" sz="16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chemeClr val="tx2"/>
                </a:solidFill>
                <a:latin typeface="+mn-ea"/>
              </a:rPr>
              <a:t>취업 분야별 전문가 특강</a:t>
            </a:r>
            <a:endParaRPr lang="en-US" altLang="ko-KR" sz="16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chemeClr val="tx2"/>
                </a:solidFill>
                <a:latin typeface="+mn-ea"/>
              </a:rPr>
              <a:t>마이커리어마스터클래스</a:t>
            </a:r>
            <a:endParaRPr lang="en-US" altLang="ko-KR" sz="16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2"/>
                </a:solidFill>
                <a:latin typeface="+mn-ea"/>
              </a:rPr>
              <a:t>AI</a:t>
            </a:r>
            <a:r>
              <a:rPr lang="ko-KR" altLang="en-US" sz="1600" b="1" dirty="0" err="1">
                <a:solidFill>
                  <a:schemeClr val="tx2"/>
                </a:solidFill>
                <a:latin typeface="+mn-ea"/>
              </a:rPr>
              <a:t>모의면접실</a:t>
            </a:r>
            <a:r>
              <a:rPr lang="ko-KR" altLang="en-US" sz="1600" b="1" dirty="0">
                <a:solidFill>
                  <a:schemeClr val="tx2"/>
                </a:solidFill>
                <a:latin typeface="+mn-ea"/>
              </a:rPr>
              <a:t> 운영</a:t>
            </a:r>
            <a:endParaRPr lang="en-US" altLang="ko-KR" sz="16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chemeClr val="tx2"/>
                </a:solidFill>
                <a:latin typeface="+mn-ea"/>
              </a:rPr>
              <a:t>직무체험</a:t>
            </a:r>
            <a:r>
              <a:rPr lang="en-US" altLang="ko-KR" sz="1600" b="1" dirty="0">
                <a:solidFill>
                  <a:schemeClr val="tx2"/>
                </a:solidFill>
                <a:latin typeface="+mn-ea"/>
              </a:rPr>
              <a:t>·</a:t>
            </a:r>
            <a:r>
              <a:rPr lang="ko-KR" altLang="en-US" sz="1600" b="1" dirty="0">
                <a:solidFill>
                  <a:schemeClr val="tx2"/>
                </a:solidFill>
                <a:latin typeface="+mn-ea"/>
              </a:rPr>
              <a:t>현장견학 및 실습</a:t>
            </a:r>
            <a:endParaRPr lang="en-US" altLang="ko-KR" sz="16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en-US" sz="1600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39232" y="1482019"/>
            <a:ext cx="29523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chemeClr val="tx2"/>
                </a:solidFill>
                <a:latin typeface="+mn-ea"/>
              </a:rPr>
              <a:t>창업기초 및 심화특강</a:t>
            </a:r>
            <a:endParaRPr lang="en-US" altLang="ko-KR" sz="16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2"/>
                </a:solidFill>
                <a:latin typeface="+mn-ea"/>
              </a:rPr>
              <a:t>3D </a:t>
            </a:r>
            <a:r>
              <a:rPr lang="ko-KR" altLang="en-US" sz="1600" b="1" dirty="0">
                <a:solidFill>
                  <a:schemeClr val="tx2"/>
                </a:solidFill>
                <a:latin typeface="+mn-ea"/>
              </a:rPr>
              <a:t>프린팅 교육</a:t>
            </a:r>
            <a:endParaRPr lang="en-US" altLang="ko-KR" sz="16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chemeClr val="tx2"/>
                </a:solidFill>
                <a:latin typeface="+mn-ea"/>
              </a:rPr>
              <a:t>창업특화동아리</a:t>
            </a:r>
            <a:endParaRPr lang="en-US" altLang="ko-KR" sz="16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chemeClr val="tx2"/>
                </a:solidFill>
                <a:latin typeface="+mn-ea"/>
              </a:rPr>
              <a:t>창업캠프 및 경진대회</a:t>
            </a:r>
            <a:endParaRPr lang="en-US" altLang="ko-KR" sz="16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b="1" dirty="0">
                <a:solidFill>
                  <a:schemeClr val="tx2"/>
                </a:solidFill>
                <a:latin typeface="+mn-ea"/>
              </a:rPr>
              <a:t>소자본창업체험</a:t>
            </a:r>
            <a:endParaRPr lang="en-US" altLang="ko-KR" sz="1600" b="1" dirty="0">
              <a:solidFill>
                <a:schemeClr val="tx2"/>
              </a:solidFill>
              <a:latin typeface="+mn-ea"/>
            </a:endParaRPr>
          </a:p>
        </p:txBody>
      </p:sp>
      <p:pic>
        <p:nvPicPr>
          <p:cNvPr id="1027" name="_x371369840" descr="EMB00004f90289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5" y="2873167"/>
            <a:ext cx="2232248" cy="14205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411618704" descr="EMB00000b2c08e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23"/>
          <a:stretch>
            <a:fillRect/>
          </a:stretch>
        </p:blipFill>
        <p:spPr bwMode="auto">
          <a:xfrm>
            <a:off x="5364088" y="2874492"/>
            <a:ext cx="2358519" cy="14899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208902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467544" y="221908"/>
            <a:ext cx="5256584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2"/>
                </a:solidFill>
                <a:latin typeface="+mn-ea"/>
              </a:rPr>
              <a:t>대학일자리플러스센터 프로그램 소개</a:t>
            </a:r>
            <a:endParaRPr lang="en-US" altLang="ko-KR" sz="2000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555349" y="843926"/>
            <a:ext cx="2520000" cy="403200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3283754" y="843846"/>
            <a:ext cx="2520000" cy="403208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6012160" y="843846"/>
            <a:ext cx="2520000" cy="4032080"/>
          </a:xfrm>
          <a:prstGeom prst="roundRect">
            <a:avLst/>
          </a:prstGeom>
          <a:solidFill>
            <a:schemeClr val="bg1"/>
          </a:solidFill>
          <a:ln>
            <a:solidFill>
              <a:schemeClr val="accent1">
                <a:shade val="50000"/>
                <a:alpha val="2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99225" y="915566"/>
            <a:ext cx="22322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>
                <a:solidFill>
                  <a:srgbClr val="B71955"/>
                </a:solidFill>
                <a:latin typeface="+mn-ea"/>
              </a:rPr>
              <a:t>＃진로지원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93098" y="915566"/>
            <a:ext cx="21013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rgbClr val="B71955"/>
                </a:solidFill>
                <a:latin typeface="+mn-ea"/>
              </a:rPr>
              <a:t>#</a:t>
            </a:r>
            <a:r>
              <a:rPr lang="ko-KR" altLang="en-US" sz="1600" b="1" dirty="0">
                <a:solidFill>
                  <a:srgbClr val="B71955"/>
                </a:solidFill>
                <a:latin typeface="+mn-ea"/>
              </a:rPr>
              <a:t>취업지원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27903" y="915566"/>
            <a:ext cx="20885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>
                <a:solidFill>
                  <a:srgbClr val="B71955"/>
                </a:solidFill>
                <a:latin typeface="+mn-ea"/>
              </a:rPr>
              <a:t>＃청년고용정책 홍보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55349" y="1389888"/>
            <a:ext cx="25190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진로 상담</a:t>
            </a:r>
            <a:r>
              <a:rPr lang="en-US" altLang="ko-KR" sz="1400" b="1" dirty="0">
                <a:solidFill>
                  <a:schemeClr val="tx2"/>
                </a:solidFill>
                <a:latin typeface="+mn-ea"/>
              </a:rPr>
              <a:t>(MBTI </a:t>
            </a: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포함</a:t>
            </a:r>
            <a:r>
              <a:rPr lang="en-US" altLang="ko-KR" sz="1400" b="1" dirty="0">
                <a:solidFill>
                  <a:schemeClr val="tx2"/>
                </a:solidFill>
                <a:latin typeface="+mn-ea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 err="1">
                <a:solidFill>
                  <a:schemeClr val="tx2"/>
                </a:solidFill>
                <a:latin typeface="+mn-ea"/>
              </a:rPr>
              <a:t>커리어로드맵</a:t>
            </a: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 수립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진로특강</a:t>
            </a:r>
            <a:r>
              <a:rPr lang="en-US" altLang="ko-KR" sz="1400" b="1" dirty="0">
                <a:solidFill>
                  <a:schemeClr val="tx2"/>
                </a:solidFill>
                <a:latin typeface="+mn-ea"/>
              </a:rPr>
              <a:t>,</a:t>
            </a: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 멘토링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진로설계 캠프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400" b="1" dirty="0">
                <a:solidFill>
                  <a:schemeClr val="tx2"/>
                </a:solidFill>
                <a:latin typeface="+mn-ea"/>
              </a:rPr>
              <a:t>3UP </a:t>
            </a: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공모전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진로취업 페스티벌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75856" y="1347614"/>
            <a:ext cx="244827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취업컨설팅</a:t>
            </a:r>
            <a:r>
              <a:rPr lang="en-US" altLang="ko-KR" sz="1400" b="1" dirty="0">
                <a:solidFill>
                  <a:schemeClr val="tx2"/>
                </a:solidFill>
                <a:latin typeface="+mn-ea"/>
              </a:rPr>
              <a:t>(</a:t>
            </a: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면접</a:t>
            </a:r>
            <a:r>
              <a:rPr lang="en-US" altLang="ko-KR" sz="1400" b="1" dirty="0">
                <a:solidFill>
                  <a:schemeClr val="tx2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채용</a:t>
            </a:r>
            <a:r>
              <a:rPr lang="en-US" altLang="ko-KR" sz="1400" b="1" dirty="0">
                <a:solidFill>
                  <a:schemeClr val="tx2"/>
                </a:solidFill>
                <a:latin typeface="+mn-ea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기업</a:t>
            </a:r>
            <a:r>
              <a:rPr lang="en-US" altLang="ko-KR" sz="1400" b="1" dirty="0">
                <a:solidFill>
                  <a:schemeClr val="tx2"/>
                </a:solidFill>
                <a:latin typeface="+mn-ea"/>
              </a:rPr>
              <a:t>(</a:t>
            </a: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채용</a:t>
            </a:r>
            <a:r>
              <a:rPr lang="en-US" altLang="ko-KR" sz="1400" b="1" dirty="0">
                <a:solidFill>
                  <a:schemeClr val="tx2"/>
                </a:solidFill>
                <a:latin typeface="+mn-ea"/>
              </a:rPr>
              <a:t>)</a:t>
            </a: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설명회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 err="1">
                <a:solidFill>
                  <a:schemeClr val="tx2"/>
                </a:solidFill>
                <a:latin typeface="+mn-ea"/>
              </a:rPr>
              <a:t>일경험</a:t>
            </a:r>
            <a:r>
              <a:rPr lang="en-US" altLang="ko-KR" sz="1400" b="1" dirty="0">
                <a:solidFill>
                  <a:schemeClr val="tx2"/>
                </a:solidFill>
                <a:latin typeface="+mn-ea"/>
              </a:rPr>
              <a:t>(</a:t>
            </a: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인턴쉽</a:t>
            </a:r>
            <a:r>
              <a:rPr lang="en-US" altLang="ko-KR" sz="1400" b="1" dirty="0">
                <a:solidFill>
                  <a:schemeClr val="tx2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탐방</a:t>
            </a:r>
            <a:r>
              <a:rPr lang="en-US" altLang="ko-KR" sz="1400" b="1" dirty="0">
                <a:solidFill>
                  <a:schemeClr val="tx2"/>
                </a:solidFill>
                <a:latin typeface="+mn-ea"/>
              </a:rPr>
              <a:t>, </a:t>
            </a: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체험</a:t>
            </a:r>
            <a:r>
              <a:rPr lang="en-US" altLang="ko-KR" sz="1400" b="1" dirty="0">
                <a:solidFill>
                  <a:schemeClr val="tx2"/>
                </a:solidFill>
                <a:latin typeface="+mn-ea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취업캠프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각종 자격증 과정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취업특강 등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11880" y="1347614"/>
            <a:ext cx="25202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청년구직활동지원금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국민취업지원제도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 err="1">
                <a:solidFill>
                  <a:schemeClr val="tx2"/>
                </a:solidFill>
                <a:latin typeface="+mn-ea"/>
              </a:rPr>
              <a:t>국민내일배움카드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 err="1">
                <a:solidFill>
                  <a:schemeClr val="tx2"/>
                </a:solidFill>
                <a:latin typeface="+mn-ea"/>
              </a:rPr>
              <a:t>청년내일채움공제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청년일자리도약장려금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+mn-ea"/>
              </a:rPr>
              <a:t>청년일경험지원사업</a:t>
            </a:r>
            <a:endParaRPr lang="en-US" altLang="ko-KR" sz="1400" b="1" dirty="0">
              <a:solidFill>
                <a:schemeClr val="tx2"/>
              </a:solidFill>
              <a:latin typeface="+mn-ea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41" r="10137"/>
          <a:stretch/>
        </p:blipFill>
        <p:spPr>
          <a:xfrm>
            <a:off x="3563888" y="3126094"/>
            <a:ext cx="2016224" cy="13119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11" y="3126094"/>
            <a:ext cx="1966735" cy="1310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417" y="3126094"/>
            <a:ext cx="2016000" cy="13119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830419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467544" y="221908"/>
            <a:ext cx="640871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ko-KR" altLang="en-US" sz="2000" b="1" dirty="0">
                <a:solidFill>
                  <a:schemeClr val="tx2"/>
                </a:solidFill>
                <a:latin typeface="+mn-ea"/>
              </a:rPr>
              <a:t>취창업지원센터 </a:t>
            </a:r>
            <a:r>
              <a:rPr lang="en-US" altLang="ko-KR" sz="2000" b="1" dirty="0">
                <a:solidFill>
                  <a:schemeClr val="tx2"/>
                </a:solidFill>
                <a:latin typeface="+mn-ea"/>
              </a:rPr>
              <a:t>&amp; </a:t>
            </a:r>
            <a:r>
              <a:rPr lang="ko-KR" altLang="en-US" sz="2000" b="1" dirty="0">
                <a:solidFill>
                  <a:schemeClr val="tx2"/>
                </a:solidFill>
                <a:latin typeface="+mn-ea"/>
              </a:rPr>
              <a:t>대학일자리플러스센터 이용 안내</a:t>
            </a:r>
            <a:endParaRPr lang="en-US" altLang="ko-KR" sz="2000" b="1" dirty="0">
              <a:solidFill>
                <a:schemeClr val="tx2"/>
              </a:solidFill>
              <a:latin typeface="+mn-ea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21566" y="987574"/>
            <a:ext cx="6570713" cy="3700606"/>
            <a:chOff x="720146" y="987574"/>
            <a:chExt cx="4571934" cy="3700606"/>
          </a:xfrm>
        </p:grpSpPr>
        <p:sp>
          <p:nvSpPr>
            <p:cNvPr id="3" name="직사각형 2"/>
            <p:cNvSpPr/>
            <p:nvPr/>
          </p:nvSpPr>
          <p:spPr>
            <a:xfrm>
              <a:off x="720146" y="987574"/>
              <a:ext cx="4211894" cy="370060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shade val="50000"/>
                  <a:alpha val="26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+mn-ea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20146" y="1123169"/>
              <a:ext cx="4571934" cy="1708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lang="ko-KR" altLang="en-US" sz="1400" b="1" spc="-150" dirty="0">
                  <a:solidFill>
                    <a:schemeClr val="tx2"/>
                  </a:solidFill>
                  <a:latin typeface="+mn-ea"/>
                </a:rPr>
                <a:t>센터 위치  </a:t>
              </a:r>
              <a:r>
                <a:rPr lang="en-US" altLang="ko-KR" sz="1400" b="1" spc="-150" dirty="0">
                  <a:solidFill>
                    <a:schemeClr val="tx2"/>
                  </a:solidFill>
                  <a:latin typeface="+mn-ea"/>
                </a:rPr>
                <a:t>:  </a:t>
              </a:r>
              <a:r>
                <a:rPr lang="ko-KR" altLang="en-US" sz="1400" b="1" spc="-150" dirty="0">
                  <a:solidFill>
                    <a:schemeClr val="tx2"/>
                  </a:solidFill>
                  <a:latin typeface="+mn-ea"/>
                </a:rPr>
                <a:t>대학본부 </a:t>
              </a:r>
              <a:r>
                <a:rPr lang="ko-KR" altLang="en-US" sz="1400" b="1" spc="-150" dirty="0">
                  <a:solidFill>
                    <a:srgbClr val="B71955"/>
                  </a:solidFill>
                  <a:latin typeface="+mn-ea"/>
                </a:rPr>
                <a:t>도서관 </a:t>
              </a:r>
              <a:r>
                <a:rPr lang="en-US" altLang="ko-KR" sz="1400" b="1" spc="-150" dirty="0">
                  <a:solidFill>
                    <a:srgbClr val="B71955"/>
                  </a:solidFill>
                  <a:latin typeface="+mn-ea"/>
                </a:rPr>
                <a:t>1</a:t>
              </a:r>
              <a:r>
                <a:rPr lang="ko-KR" altLang="en-US" sz="1400" b="1" spc="-150" dirty="0">
                  <a:solidFill>
                    <a:srgbClr val="B71955"/>
                  </a:solidFill>
                  <a:latin typeface="+mn-ea"/>
                </a:rPr>
                <a:t>층 </a:t>
              </a:r>
              <a:endParaRPr lang="en-US" altLang="ko-KR" sz="1400" b="1" spc="-150" dirty="0">
                <a:solidFill>
                  <a:srgbClr val="B71955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lang="ko-KR" altLang="en-US" sz="1400" b="1" spc="-150" dirty="0">
                  <a:solidFill>
                    <a:schemeClr val="tx2"/>
                  </a:solidFill>
                  <a:latin typeface="+mn-ea"/>
                </a:rPr>
                <a:t>이용 시간  </a:t>
              </a:r>
              <a:r>
                <a:rPr lang="en-US" altLang="ko-KR" sz="1400" b="1" spc="-150" dirty="0">
                  <a:solidFill>
                    <a:schemeClr val="tx2"/>
                  </a:solidFill>
                  <a:latin typeface="+mn-ea"/>
                </a:rPr>
                <a:t>:  </a:t>
              </a:r>
              <a:r>
                <a:rPr lang="ko-KR" altLang="en-US" sz="1400" b="1" spc="-150" dirty="0">
                  <a:solidFill>
                    <a:schemeClr val="tx2"/>
                  </a:solidFill>
                  <a:latin typeface="+mn-ea"/>
                </a:rPr>
                <a:t>월요일</a:t>
              </a:r>
              <a:r>
                <a:rPr lang="en-US" altLang="ko-KR" sz="1400" b="1" spc="-150" dirty="0">
                  <a:solidFill>
                    <a:schemeClr val="tx2"/>
                  </a:solidFill>
                  <a:latin typeface="+mn-ea"/>
                </a:rPr>
                <a:t>~</a:t>
              </a:r>
              <a:r>
                <a:rPr lang="ko-KR" altLang="en-US" sz="1400" b="1" spc="-150" dirty="0">
                  <a:solidFill>
                    <a:schemeClr val="tx2"/>
                  </a:solidFill>
                  <a:latin typeface="+mn-ea"/>
                </a:rPr>
                <a:t>금요일 </a:t>
              </a:r>
              <a:r>
                <a:rPr lang="en-US" altLang="ko-KR" sz="1400" b="1" spc="-150" dirty="0">
                  <a:solidFill>
                    <a:schemeClr val="tx2"/>
                  </a:solidFill>
                  <a:latin typeface="+mn-ea"/>
                </a:rPr>
                <a:t>/ </a:t>
              </a:r>
              <a:r>
                <a:rPr lang="ko-KR" altLang="en-US" sz="1400" b="1" spc="-150" dirty="0">
                  <a:solidFill>
                    <a:srgbClr val="B71955"/>
                  </a:solidFill>
                  <a:latin typeface="+mn-ea"/>
                </a:rPr>
                <a:t>오전 </a:t>
              </a:r>
              <a:r>
                <a:rPr lang="en-US" altLang="ko-KR" sz="1400" b="1" spc="-150" dirty="0">
                  <a:solidFill>
                    <a:srgbClr val="B71955"/>
                  </a:solidFill>
                  <a:latin typeface="+mn-ea"/>
                </a:rPr>
                <a:t>9:00~</a:t>
              </a:r>
              <a:r>
                <a:rPr lang="ko-KR" altLang="en-US" sz="1400" b="1" spc="-150" dirty="0">
                  <a:solidFill>
                    <a:srgbClr val="B71955"/>
                  </a:solidFill>
                  <a:latin typeface="+mn-ea"/>
                </a:rPr>
                <a:t>오후 </a:t>
              </a:r>
              <a:r>
                <a:rPr lang="en-US" altLang="ko-KR" sz="1400" b="1" spc="-150" dirty="0">
                  <a:solidFill>
                    <a:srgbClr val="B71955"/>
                  </a:solidFill>
                  <a:latin typeface="+mn-ea"/>
                </a:rPr>
                <a:t>18:00</a:t>
              </a:r>
            </a:p>
            <a:p>
              <a:pPr marL="285750" indent="-285750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lang="ko-KR" altLang="en-US" sz="1400" b="1" spc="-150" dirty="0">
                  <a:solidFill>
                    <a:schemeClr val="tx2"/>
                  </a:solidFill>
                  <a:latin typeface="+mn-ea"/>
                </a:rPr>
                <a:t>전화 문의</a:t>
              </a:r>
              <a:endParaRPr lang="en-US" altLang="ko-KR" sz="1400" b="1" spc="-150" dirty="0">
                <a:solidFill>
                  <a:schemeClr val="tx2"/>
                </a:solidFill>
                <a:latin typeface="+mn-ea"/>
              </a:endParaRPr>
            </a:p>
            <a:p>
              <a:pPr>
                <a:lnSpc>
                  <a:spcPct val="150000"/>
                </a:lnSpc>
              </a:pPr>
              <a:r>
                <a:rPr lang="en-US" altLang="ko-KR" sz="1400" b="1" spc="-150" dirty="0">
                  <a:solidFill>
                    <a:schemeClr val="tx2"/>
                  </a:solidFill>
                  <a:latin typeface="+mn-ea"/>
                </a:rPr>
                <a:t>  -  </a:t>
              </a:r>
              <a:r>
                <a:rPr lang="ko-KR" altLang="en-US" sz="1400" b="1" spc="-150" dirty="0">
                  <a:solidFill>
                    <a:schemeClr val="tx2"/>
                  </a:solidFill>
                  <a:latin typeface="+mn-ea"/>
                </a:rPr>
                <a:t>취창업지원센터 </a:t>
              </a:r>
              <a:r>
                <a:rPr lang="en-US" altLang="ko-KR" sz="1400" b="1" spc="-150" dirty="0">
                  <a:solidFill>
                    <a:schemeClr val="tx2"/>
                  </a:solidFill>
                  <a:latin typeface="+mn-ea"/>
                </a:rPr>
                <a:t>: 062-950-</a:t>
              </a:r>
              <a:r>
                <a:rPr lang="en-US" altLang="ko-KR" sz="1400" b="1" spc="-150" dirty="0">
                  <a:solidFill>
                    <a:srgbClr val="B71955"/>
                  </a:solidFill>
                  <a:latin typeface="+mn-ea"/>
                </a:rPr>
                <a:t>3812, 3814, 3818, 3914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400" b="1" spc="-150" dirty="0">
                  <a:solidFill>
                    <a:schemeClr val="tx2"/>
                  </a:solidFill>
                  <a:latin typeface="+mn-ea"/>
                </a:rPr>
                <a:t>  -  </a:t>
              </a:r>
              <a:r>
                <a:rPr lang="ko-KR" altLang="en-US" sz="1400" b="1" spc="-150" dirty="0">
                  <a:solidFill>
                    <a:schemeClr val="tx2"/>
                  </a:solidFill>
                  <a:latin typeface="+mn-ea"/>
                </a:rPr>
                <a:t>대학일자리플러스센터 </a:t>
              </a:r>
              <a:r>
                <a:rPr lang="en-US" altLang="ko-KR" sz="1400" b="1" spc="-150" dirty="0">
                  <a:solidFill>
                    <a:schemeClr val="tx2"/>
                  </a:solidFill>
                  <a:latin typeface="+mn-ea"/>
                </a:rPr>
                <a:t>: 062-950-</a:t>
              </a:r>
              <a:r>
                <a:rPr lang="en-US" altLang="ko-KR" sz="1400" b="1" spc="-150" dirty="0">
                  <a:solidFill>
                    <a:srgbClr val="B71955"/>
                  </a:solidFill>
                  <a:latin typeface="+mn-ea"/>
                </a:rPr>
                <a:t>3780, 3770, 3771, 3820</a:t>
              </a: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985249" y="4362110"/>
              <a:ext cx="230425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200" b="1" spc="-150" dirty="0">
                  <a:solidFill>
                    <a:srgbClr val="1F497D"/>
                  </a:solidFill>
                  <a:latin typeface="+mn-ea"/>
                </a:rPr>
                <a:t>&lt;Homepage : </a:t>
              </a:r>
              <a:r>
                <a:rPr lang="en-US" altLang="ko-KR" sz="1200" b="1" u="sng" spc="-150" dirty="0">
                  <a:solidFill>
                    <a:srgbClr val="1F497D"/>
                  </a:solidFill>
                  <a:latin typeface="+mn-ea"/>
                  <a:hlinkClick r:id="rId3"/>
                </a:rPr>
                <a:t>http://njob.kwu.ac.kr</a:t>
              </a:r>
              <a:r>
                <a:rPr lang="en-US" altLang="ko-KR" sz="1200" b="1" u="sng" spc="-150" dirty="0">
                  <a:solidFill>
                    <a:srgbClr val="1F497D"/>
                  </a:solidFill>
                  <a:latin typeface="+mn-ea"/>
                </a:rPr>
                <a:t>&gt;</a:t>
              </a:r>
              <a:endParaRPr lang="en-US" altLang="ko-KR" sz="1200" b="1" spc="-150" dirty="0">
                <a:solidFill>
                  <a:srgbClr val="1F497D"/>
                </a:solidFill>
                <a:latin typeface="+mn-ea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256" y="987574"/>
            <a:ext cx="1887061" cy="3456384"/>
          </a:xfrm>
          <a:prstGeom prst="rect">
            <a:avLst/>
          </a:prstGeom>
          <a:effectLst>
            <a:reflection blurRad="12700" stA="28000" endPos="28000" dist="5080" dir="5400000" sy="-100000" algn="bl" rotWithShape="0"/>
            <a:softEdge rad="1270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</a:sp3d>
        </p:spPr>
      </p:pic>
      <p:sp>
        <p:nvSpPr>
          <p:cNvPr id="16" name="TextBox 15"/>
          <p:cNvSpPr txBox="1"/>
          <p:nvPr/>
        </p:nvSpPr>
        <p:spPr>
          <a:xfrm>
            <a:off x="6711666" y="4448246"/>
            <a:ext cx="19062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&lt;@</a:t>
            </a:r>
            <a:r>
              <a:rPr lang="en-US" altLang="ko-KR" sz="1200" b="1" dirty="0" err="1">
                <a:solidFill>
                  <a:srgbClr val="0000FF"/>
                </a:solidFill>
                <a:latin typeface="+mn-ea"/>
              </a:rPr>
              <a:t>kwu_job_support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&gt;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CFEDA777-19AC-44D6-BE9B-A2D0723E6C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4007" y="2840831"/>
            <a:ext cx="3185830" cy="150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12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타원 30"/>
          <p:cNvSpPr/>
          <p:nvPr/>
        </p:nvSpPr>
        <p:spPr>
          <a:xfrm flipH="1" flipV="1">
            <a:off x="3131840" y="987574"/>
            <a:ext cx="3159770" cy="3140932"/>
          </a:xfrm>
          <a:prstGeom prst="ellipse">
            <a:avLst/>
          </a:prstGeom>
          <a:solidFill>
            <a:schemeClr val="accent1">
              <a:lumMod val="40000"/>
              <a:lumOff val="60000"/>
              <a:alpha val="3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7" name="직선 연결선 86"/>
          <p:cNvCxnSpPr/>
          <p:nvPr/>
        </p:nvCxnSpPr>
        <p:spPr>
          <a:xfrm>
            <a:off x="9716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>
            <a:off x="16916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/>
          <p:cNvCxnSpPr/>
          <p:nvPr/>
        </p:nvCxnSpPr>
        <p:spPr>
          <a:xfrm>
            <a:off x="241176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/>
          <p:nvPr/>
        </p:nvCxnSpPr>
        <p:spPr>
          <a:xfrm>
            <a:off x="3203848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/>
          <p:cNvCxnSpPr/>
          <p:nvPr/>
        </p:nvCxnSpPr>
        <p:spPr>
          <a:xfrm>
            <a:off x="385192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/>
          <p:cNvCxnSpPr/>
          <p:nvPr/>
        </p:nvCxnSpPr>
        <p:spPr>
          <a:xfrm>
            <a:off x="45720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/>
          <p:cNvCxnSpPr/>
          <p:nvPr/>
        </p:nvCxnSpPr>
        <p:spPr>
          <a:xfrm>
            <a:off x="52920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/>
          <p:nvPr/>
        </p:nvCxnSpPr>
        <p:spPr>
          <a:xfrm>
            <a:off x="6001851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/>
          <p:cNvCxnSpPr/>
          <p:nvPr/>
        </p:nvCxnSpPr>
        <p:spPr>
          <a:xfrm>
            <a:off x="673224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직선 연결선 95"/>
          <p:cNvCxnSpPr/>
          <p:nvPr/>
        </p:nvCxnSpPr>
        <p:spPr>
          <a:xfrm>
            <a:off x="7452320" y="33308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직선 연결선 96"/>
          <p:cNvCxnSpPr/>
          <p:nvPr/>
        </p:nvCxnSpPr>
        <p:spPr>
          <a:xfrm>
            <a:off x="817240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직선 연결선 97"/>
          <p:cNvCxnSpPr/>
          <p:nvPr/>
        </p:nvCxnSpPr>
        <p:spPr>
          <a:xfrm>
            <a:off x="8892480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직선 연결선 98"/>
          <p:cNvCxnSpPr/>
          <p:nvPr/>
        </p:nvCxnSpPr>
        <p:spPr>
          <a:xfrm>
            <a:off x="226159" y="0"/>
            <a:ext cx="0" cy="514350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직사각형 65"/>
          <p:cNvSpPr/>
          <p:nvPr/>
        </p:nvSpPr>
        <p:spPr>
          <a:xfrm>
            <a:off x="107504" y="2283718"/>
            <a:ext cx="252028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KWANGJU WOMEN’S</a:t>
            </a:r>
          </a:p>
          <a:p>
            <a:pPr algn="r"/>
            <a:r>
              <a:rPr lang="en-US" altLang="ko-KR" sz="1600" dirty="0">
                <a:solidFill>
                  <a:schemeClr val="accent1"/>
                </a:solidFill>
                <a:ea typeface="HY신명조" panose="02030600000101010101" pitchFamily="18" charset="-127"/>
              </a:rPr>
              <a:t> UNIVERSITY</a:t>
            </a:r>
            <a:endParaRPr lang="en-US" altLang="ko-KR" sz="1400" dirty="0">
              <a:solidFill>
                <a:schemeClr val="accent1"/>
              </a:solidFill>
              <a:ea typeface="HY신명조" panose="02030600000101010101" pitchFamily="18" charset="-127"/>
            </a:endParaRPr>
          </a:p>
        </p:txBody>
      </p:sp>
      <p:sp>
        <p:nvSpPr>
          <p:cNvPr id="81" name="타원 80"/>
          <p:cNvSpPr/>
          <p:nvPr/>
        </p:nvSpPr>
        <p:spPr>
          <a:xfrm>
            <a:off x="226159" y="195486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784468" y="303498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타원 82"/>
          <p:cNvSpPr/>
          <p:nvPr/>
        </p:nvSpPr>
        <p:spPr>
          <a:xfrm>
            <a:off x="8676456" y="4749369"/>
            <a:ext cx="216024" cy="216024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타원 84"/>
          <p:cNvSpPr/>
          <p:nvPr/>
        </p:nvSpPr>
        <p:spPr>
          <a:xfrm>
            <a:off x="226159" y="4857381"/>
            <a:ext cx="108012" cy="108012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타원 78"/>
          <p:cNvSpPr/>
          <p:nvPr/>
        </p:nvSpPr>
        <p:spPr>
          <a:xfrm>
            <a:off x="2771800" y="987574"/>
            <a:ext cx="1117539" cy="1117539"/>
          </a:xfrm>
          <a:prstGeom prst="ellipse">
            <a:avLst/>
          </a:prstGeom>
          <a:solidFill>
            <a:schemeClr val="tx2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타원 77"/>
          <p:cNvSpPr/>
          <p:nvPr/>
        </p:nvSpPr>
        <p:spPr>
          <a:xfrm>
            <a:off x="3059833" y="987575"/>
            <a:ext cx="3033320" cy="3033320"/>
          </a:xfrm>
          <a:prstGeom prst="ellipse">
            <a:avLst/>
          </a:prstGeom>
          <a:solidFill>
            <a:srgbClr val="749B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5425891" y="3209617"/>
            <a:ext cx="658277" cy="658277"/>
          </a:xfrm>
          <a:prstGeom prst="ellipse">
            <a:avLst/>
          </a:prstGeom>
          <a:solidFill>
            <a:srgbClr val="B0C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468048" y="1491630"/>
            <a:ext cx="4248473" cy="2031325"/>
          </a:xfrm>
          <a:prstGeom prst="rect">
            <a:avLst/>
          </a:prstGeom>
          <a:noFill/>
          <a:effectLst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ko-KR" altLang="en-US" sz="1400" b="1" dirty="0">
                <a:solidFill>
                  <a:schemeClr val="bg1"/>
                </a:solidFill>
                <a:latin typeface="+mj-ea"/>
                <a:ea typeface="+mj-ea"/>
              </a:rPr>
              <a:t>취창업지원센터</a:t>
            </a:r>
            <a:endParaRPr lang="en-US" altLang="ko-KR" sz="1400" b="1" dirty="0">
              <a:solidFill>
                <a:schemeClr val="bg1"/>
              </a:solidFill>
              <a:latin typeface="+mj-ea"/>
              <a:ea typeface="+mj-ea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  <a:latin typeface="+mj-ea"/>
                <a:ea typeface="+mj-ea"/>
              </a:rPr>
              <a:t>&amp;</a:t>
            </a:r>
          </a:p>
          <a:p>
            <a:pPr algn="ctr">
              <a:lnSpc>
                <a:spcPct val="150000"/>
              </a:lnSpc>
            </a:pPr>
            <a:r>
              <a:rPr lang="ko-KR" altLang="en-US" sz="1400" b="1" dirty="0">
                <a:solidFill>
                  <a:schemeClr val="bg1"/>
                </a:solidFill>
                <a:latin typeface="+mj-ea"/>
                <a:ea typeface="+mj-ea"/>
              </a:rPr>
              <a:t>대학일자리플러스센터는 </a:t>
            </a:r>
          </a:p>
          <a:p>
            <a:pPr algn="ctr">
              <a:lnSpc>
                <a:spcPct val="150000"/>
              </a:lnSpc>
            </a:pPr>
            <a:r>
              <a:rPr lang="ko-KR" altLang="en-US" sz="1400" b="1" dirty="0">
                <a:solidFill>
                  <a:schemeClr val="bg1"/>
                </a:solidFill>
                <a:latin typeface="+mj-ea"/>
                <a:ea typeface="+mj-ea"/>
              </a:rPr>
              <a:t>여러분의 </a:t>
            </a:r>
            <a:r>
              <a:rPr lang="ko-KR" altLang="en-US" sz="1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빠른 취업보다는 </a:t>
            </a:r>
          </a:p>
          <a:p>
            <a:pPr algn="ctr">
              <a:lnSpc>
                <a:spcPct val="150000"/>
              </a:lnSpc>
            </a:pPr>
            <a:r>
              <a:rPr lang="ko-KR" altLang="en-US" sz="1400" b="1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바른 취업</a:t>
            </a:r>
            <a:r>
              <a:rPr lang="ko-KR" altLang="en-US" sz="1400" b="1" dirty="0">
                <a:solidFill>
                  <a:schemeClr val="bg1"/>
                </a:solidFill>
                <a:latin typeface="+mj-ea"/>
                <a:ea typeface="+mj-ea"/>
              </a:rPr>
              <a:t>을 위해 노력하겠습니다</a:t>
            </a:r>
            <a:r>
              <a:rPr lang="en-US" altLang="ko-KR" sz="1400" b="1" dirty="0">
                <a:solidFill>
                  <a:schemeClr val="bg1"/>
                </a:solidFill>
                <a:latin typeface="+mj-ea"/>
                <a:ea typeface="+mj-ea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altLang="ko-KR" sz="1400" b="1" dirty="0">
                <a:solidFill>
                  <a:schemeClr val="bg1"/>
                </a:solidFill>
                <a:latin typeface="+mj-ea"/>
                <a:ea typeface="+mj-ea"/>
              </a:rPr>
              <a:t>.</a:t>
            </a:r>
            <a:endParaRPr lang="ko-KR" altLang="en-US" sz="14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6334470" y="959961"/>
            <a:ext cx="216024" cy="216024"/>
          </a:xfrm>
          <a:prstGeom prst="ellipse">
            <a:avLst/>
          </a:prstGeom>
          <a:solidFill>
            <a:srgbClr val="749BCA">
              <a:alpha val="3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6894259" y="3219823"/>
            <a:ext cx="144016" cy="144016"/>
          </a:xfrm>
          <a:prstGeom prst="ellipse">
            <a:avLst/>
          </a:prstGeom>
          <a:solidFill>
            <a:schemeClr val="tx1">
              <a:lumMod val="75000"/>
              <a:lumOff val="25000"/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0" y="4208770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취창업지원센터</a:t>
            </a:r>
            <a:r>
              <a:rPr lang="en-US" altLang="ko-KR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&amp;</a:t>
            </a:r>
            <a:r>
              <a:rPr lang="ko-KR" altLang="en-US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대학일자리플러스센터</a:t>
            </a:r>
            <a:endParaRPr lang="en-US" altLang="ko-KR" sz="2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77699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2933</TotalTime>
  <Words>318</Words>
  <Application>Microsoft Office PowerPoint</Application>
  <PresentationFormat>화면 슬라이드 쇼(16:9)</PresentationFormat>
  <Paragraphs>90</Paragraphs>
  <Slides>10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5" baseType="lpstr">
      <vt:lpstr>HY신명조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김효정</dc:creator>
  <cp:lastModifiedBy>admin</cp:lastModifiedBy>
  <cp:revision>269</cp:revision>
  <cp:lastPrinted>2021-02-05T08:10:41Z</cp:lastPrinted>
  <dcterms:created xsi:type="dcterms:W3CDTF">2018-04-08T06:22:26Z</dcterms:created>
  <dcterms:modified xsi:type="dcterms:W3CDTF">2025-02-11T05:58:02Z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16">
    <vt:lpwstr>eyJub2RlMSI6eyJkc2QiOiIwMTAwMDAwMDAwMDAyNjQzIiwibG9nVGltZSI6IjIwMjUtMDItMTFUMDU6NTk6MjZaIiwicElEIjo0MTk0MzA0LCJ0cmFjZUlkIjoiNjk3QjIxNEUxNTVDNDVBNUE4RjU2MUFDOTczQ0I0RUYiLCJ1c2VyQ29kZSI6IjIyMzQxMyJ9LCJub2RlMiI6eyJkc2QiOiIwMTAwMDAwMDAwMDAyNjQzIiwibG9nVGltZSI6IjIwMjUtMDItMTFUMDU6NTk6MjZaIiwicElEIjo0MTk0MzA0LCJ0cmFjZUlkIjoiNjk3QjIxNEUxNTVDNDVBNUE4RjU2MUFDOTczQ0I0RUYiLCJ1c2VyQ29kZSI6IjIyMzQxMyJ9LCJub2RlMyI6eyJkc2QiOiIwMDAwMDAwMDAwMDAwMDAwIiwibG9nVGltZSI6IjIwMjUtMDItMTFUMDU6NTk6MzdaIiwicElEIjoyMDQ4LCJ0cmFjZUlkIjoiMjA2RjIxRjU4NDRCNDc3QzlCQTU3NTc5NUM5NzY2ODQiLCJ1c2VyQ29kZSI6IjIyMzQxMyJ9LCJub2RlNCI6eyJkc2QiOiIwMTAwMDAwMDAwMDAyNjQzIiwibG9nVGltZSI6IjIwMjUtMDItMTFUMDg6Mzc6MDlaIiwicElEIjo0MTk0MzA0LCJ0cmFjZUlkIjoiMENDODFFRTc2REM1NEY0ODkzNTNERUVBRDIyRjY3MkIiLCJ1c2VyQ29kZSI6IjIwNDIwMSJ9LCJub2RlNSI6eyJkc2QiOiIwMDAwMDAwMDAwMDAwMDAwIiwibG9nVGltZSI6IjIwMjUtMDItMTFUMDg6Mzc6NDZaIiwicElEIjoyMDQ4LCJ0cmFjZUlkIjoiMjg3MjM3Q0RBRkU3NEU3MUIwM0E0RUEyRTMzNkY1MkIiLCJ1c2VyQ29kZSI6IjIwNDIwMSJ9LCJub2RlQ291bnQiOjR9</vt:lpwstr>
  </property>
  <property fmtid="{D5CDD505-2E9C-101B-9397-08002B2CF9AE}" name="FDRClass" pid="17">
    <vt:lpwstr>1</vt:lpwstr>
  </property>
  <property fmtid="{D5CDD505-2E9C-101B-9397-08002B2CF9AE}" name="FDRDate" pid="18">
    <vt:lpwstr>20230217T080335Z</vt:lpwstr>
  </property>
  <property fmtid="{D5CDD505-2E9C-101B-9397-08002B2CF9AE}" name="FDRDomainID" pid="19">
    <vt:lpwstr>0100000000002643</vt:lpwstr>
  </property>
  <property fmtid="{D5CDD505-2E9C-101B-9397-08002B2CF9AE}" name="FDRSet" pid="20">
    <vt:lpwstr>manual</vt:lpwstr>
  </property>
  <property fmtid="{D5CDD505-2E9C-101B-9397-08002B2CF9AE}" name="FDRSys" pid="21">
    <vt:lpwstr>Fasoo Data Radar Client Agent</vt:lpwstr>
  </property>
  <property fmtid="{D5CDD505-2E9C-101B-9397-08002B2CF9AE}" name="FDRver" pid="22">
    <vt:lpwstr>1.0</vt:lpwstr>
  </property>
</Properties>
</file>