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8120063" cy="10826750" type="B4ISO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291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005" y="1771879"/>
            <a:ext cx="6902054" cy="3769313"/>
          </a:xfrm>
        </p:spPr>
        <p:txBody>
          <a:bodyPr anchor="b"/>
          <a:lstStyle>
            <a:lvl1pPr algn="ctr">
              <a:defRPr sz="5328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5008" y="5686551"/>
            <a:ext cx="6090047" cy="2613958"/>
          </a:xfrm>
        </p:spPr>
        <p:txBody>
          <a:bodyPr/>
          <a:lstStyle>
            <a:lvl1pPr marL="0" indent="0" algn="ctr">
              <a:buNone/>
              <a:defRPr sz="2131"/>
            </a:lvl1pPr>
            <a:lvl2pPr marL="405994" indent="0" algn="ctr">
              <a:buNone/>
              <a:defRPr sz="1776"/>
            </a:lvl2pPr>
            <a:lvl3pPr marL="811987" indent="0" algn="ctr">
              <a:buNone/>
              <a:defRPr sz="1598"/>
            </a:lvl3pPr>
            <a:lvl4pPr marL="1217981" indent="0" algn="ctr">
              <a:buNone/>
              <a:defRPr sz="1421"/>
            </a:lvl4pPr>
            <a:lvl5pPr marL="1623974" indent="0" algn="ctr">
              <a:buNone/>
              <a:defRPr sz="1421"/>
            </a:lvl5pPr>
            <a:lvl6pPr marL="2029968" indent="0" algn="ctr">
              <a:buNone/>
              <a:defRPr sz="1421"/>
            </a:lvl6pPr>
            <a:lvl7pPr marL="2435962" indent="0" algn="ctr">
              <a:buNone/>
              <a:defRPr sz="1421"/>
            </a:lvl7pPr>
            <a:lvl8pPr marL="2841955" indent="0" algn="ctr">
              <a:buNone/>
              <a:defRPr sz="1421"/>
            </a:lvl8pPr>
            <a:lvl9pPr marL="3247949" indent="0" algn="ctr">
              <a:buNone/>
              <a:defRPr sz="1421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6155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9194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026" y="2699172"/>
            <a:ext cx="7003554" cy="4503626"/>
          </a:xfrm>
        </p:spPr>
        <p:txBody>
          <a:bodyPr anchor="b"/>
          <a:lstStyle>
            <a:lvl1pPr>
              <a:defRPr sz="5328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4026" y="7245404"/>
            <a:ext cx="7003554" cy="2368351"/>
          </a:xfrm>
        </p:spPr>
        <p:txBody>
          <a:bodyPr/>
          <a:lstStyle>
            <a:lvl1pPr marL="0" indent="0">
              <a:buNone/>
              <a:defRPr sz="2131">
                <a:solidFill>
                  <a:schemeClr val="tx1"/>
                </a:solidFill>
              </a:defRPr>
            </a:lvl1pPr>
            <a:lvl2pPr marL="405994" indent="0">
              <a:buNone/>
              <a:defRPr sz="1776">
                <a:solidFill>
                  <a:schemeClr val="tx1">
                    <a:tint val="75000"/>
                  </a:schemeClr>
                </a:solidFill>
              </a:defRPr>
            </a:lvl2pPr>
            <a:lvl3pPr marL="811987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3pPr>
            <a:lvl4pPr marL="1217981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4pPr>
            <a:lvl5pPr marL="1623974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5pPr>
            <a:lvl6pPr marL="2029968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6pPr>
            <a:lvl7pPr marL="2435962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7pPr>
            <a:lvl8pPr marL="2841955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8pPr>
            <a:lvl9pPr marL="3247949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2330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8254" y="2882121"/>
            <a:ext cx="3451027" cy="686947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10782" y="2882121"/>
            <a:ext cx="3451027" cy="686947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943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312" y="576427"/>
            <a:ext cx="7003554" cy="2092671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9313" y="2654058"/>
            <a:ext cx="3435167" cy="1300713"/>
          </a:xfrm>
        </p:spPr>
        <p:txBody>
          <a:bodyPr anchor="b"/>
          <a:lstStyle>
            <a:lvl1pPr marL="0" indent="0">
              <a:buNone/>
              <a:defRPr sz="2131" b="1"/>
            </a:lvl1pPr>
            <a:lvl2pPr marL="405994" indent="0">
              <a:buNone/>
              <a:defRPr sz="1776" b="1"/>
            </a:lvl2pPr>
            <a:lvl3pPr marL="811987" indent="0">
              <a:buNone/>
              <a:defRPr sz="1598" b="1"/>
            </a:lvl3pPr>
            <a:lvl4pPr marL="1217981" indent="0">
              <a:buNone/>
              <a:defRPr sz="1421" b="1"/>
            </a:lvl4pPr>
            <a:lvl5pPr marL="1623974" indent="0">
              <a:buNone/>
              <a:defRPr sz="1421" b="1"/>
            </a:lvl5pPr>
            <a:lvl6pPr marL="2029968" indent="0">
              <a:buNone/>
              <a:defRPr sz="1421" b="1"/>
            </a:lvl6pPr>
            <a:lvl7pPr marL="2435962" indent="0">
              <a:buNone/>
              <a:defRPr sz="1421" b="1"/>
            </a:lvl7pPr>
            <a:lvl8pPr marL="2841955" indent="0">
              <a:buNone/>
              <a:defRPr sz="1421" b="1"/>
            </a:lvl8pPr>
            <a:lvl9pPr marL="3247949" indent="0">
              <a:buNone/>
              <a:defRPr sz="1421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313" y="3954771"/>
            <a:ext cx="3435167" cy="581687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10783" y="2654058"/>
            <a:ext cx="3452084" cy="1300713"/>
          </a:xfrm>
        </p:spPr>
        <p:txBody>
          <a:bodyPr anchor="b"/>
          <a:lstStyle>
            <a:lvl1pPr marL="0" indent="0">
              <a:buNone/>
              <a:defRPr sz="2131" b="1"/>
            </a:lvl1pPr>
            <a:lvl2pPr marL="405994" indent="0">
              <a:buNone/>
              <a:defRPr sz="1776" b="1"/>
            </a:lvl2pPr>
            <a:lvl3pPr marL="811987" indent="0">
              <a:buNone/>
              <a:defRPr sz="1598" b="1"/>
            </a:lvl3pPr>
            <a:lvl4pPr marL="1217981" indent="0">
              <a:buNone/>
              <a:defRPr sz="1421" b="1"/>
            </a:lvl4pPr>
            <a:lvl5pPr marL="1623974" indent="0">
              <a:buNone/>
              <a:defRPr sz="1421" b="1"/>
            </a:lvl5pPr>
            <a:lvl6pPr marL="2029968" indent="0">
              <a:buNone/>
              <a:defRPr sz="1421" b="1"/>
            </a:lvl6pPr>
            <a:lvl7pPr marL="2435962" indent="0">
              <a:buNone/>
              <a:defRPr sz="1421" b="1"/>
            </a:lvl7pPr>
            <a:lvl8pPr marL="2841955" indent="0">
              <a:buNone/>
              <a:defRPr sz="1421" b="1"/>
            </a:lvl8pPr>
            <a:lvl9pPr marL="3247949" indent="0">
              <a:buNone/>
              <a:defRPr sz="1421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10783" y="3954771"/>
            <a:ext cx="3452084" cy="581687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0796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9285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5331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312" y="721783"/>
            <a:ext cx="2618932" cy="2526242"/>
          </a:xfrm>
        </p:spPr>
        <p:txBody>
          <a:bodyPr anchor="b"/>
          <a:lstStyle>
            <a:lvl1pPr>
              <a:defRPr sz="284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2084" y="1558854"/>
            <a:ext cx="4110782" cy="7694010"/>
          </a:xfrm>
        </p:spPr>
        <p:txBody>
          <a:bodyPr/>
          <a:lstStyle>
            <a:lvl1pPr>
              <a:defRPr sz="2842"/>
            </a:lvl1pPr>
            <a:lvl2pPr>
              <a:defRPr sz="2486"/>
            </a:lvl2pPr>
            <a:lvl3pPr>
              <a:defRPr sz="2131"/>
            </a:lvl3pPr>
            <a:lvl4pPr>
              <a:defRPr sz="1776"/>
            </a:lvl4pPr>
            <a:lvl5pPr>
              <a:defRPr sz="1776"/>
            </a:lvl5pPr>
            <a:lvl6pPr>
              <a:defRPr sz="1776"/>
            </a:lvl6pPr>
            <a:lvl7pPr>
              <a:defRPr sz="1776"/>
            </a:lvl7pPr>
            <a:lvl8pPr>
              <a:defRPr sz="1776"/>
            </a:lvl8pPr>
            <a:lvl9pPr>
              <a:defRPr sz="1776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9312" y="3248025"/>
            <a:ext cx="2618932" cy="6017368"/>
          </a:xfrm>
        </p:spPr>
        <p:txBody>
          <a:bodyPr/>
          <a:lstStyle>
            <a:lvl1pPr marL="0" indent="0">
              <a:buNone/>
              <a:defRPr sz="1421"/>
            </a:lvl1pPr>
            <a:lvl2pPr marL="405994" indent="0">
              <a:buNone/>
              <a:defRPr sz="1243"/>
            </a:lvl2pPr>
            <a:lvl3pPr marL="811987" indent="0">
              <a:buNone/>
              <a:defRPr sz="1066"/>
            </a:lvl3pPr>
            <a:lvl4pPr marL="1217981" indent="0">
              <a:buNone/>
              <a:defRPr sz="888"/>
            </a:lvl4pPr>
            <a:lvl5pPr marL="1623974" indent="0">
              <a:buNone/>
              <a:defRPr sz="888"/>
            </a:lvl5pPr>
            <a:lvl6pPr marL="2029968" indent="0">
              <a:buNone/>
              <a:defRPr sz="888"/>
            </a:lvl6pPr>
            <a:lvl7pPr marL="2435962" indent="0">
              <a:buNone/>
              <a:defRPr sz="888"/>
            </a:lvl7pPr>
            <a:lvl8pPr marL="2841955" indent="0">
              <a:buNone/>
              <a:defRPr sz="888"/>
            </a:lvl8pPr>
            <a:lvl9pPr marL="3247949" indent="0">
              <a:buNone/>
              <a:defRPr sz="888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0229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312" y="721783"/>
            <a:ext cx="2618932" cy="2526242"/>
          </a:xfrm>
        </p:spPr>
        <p:txBody>
          <a:bodyPr anchor="b"/>
          <a:lstStyle>
            <a:lvl1pPr>
              <a:defRPr sz="284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452084" y="1558854"/>
            <a:ext cx="4110782" cy="7694010"/>
          </a:xfrm>
        </p:spPr>
        <p:txBody>
          <a:bodyPr anchor="t"/>
          <a:lstStyle>
            <a:lvl1pPr marL="0" indent="0">
              <a:buNone/>
              <a:defRPr sz="2842"/>
            </a:lvl1pPr>
            <a:lvl2pPr marL="405994" indent="0">
              <a:buNone/>
              <a:defRPr sz="2486"/>
            </a:lvl2pPr>
            <a:lvl3pPr marL="811987" indent="0">
              <a:buNone/>
              <a:defRPr sz="2131"/>
            </a:lvl3pPr>
            <a:lvl4pPr marL="1217981" indent="0">
              <a:buNone/>
              <a:defRPr sz="1776"/>
            </a:lvl4pPr>
            <a:lvl5pPr marL="1623974" indent="0">
              <a:buNone/>
              <a:defRPr sz="1776"/>
            </a:lvl5pPr>
            <a:lvl6pPr marL="2029968" indent="0">
              <a:buNone/>
              <a:defRPr sz="1776"/>
            </a:lvl6pPr>
            <a:lvl7pPr marL="2435962" indent="0">
              <a:buNone/>
              <a:defRPr sz="1776"/>
            </a:lvl7pPr>
            <a:lvl8pPr marL="2841955" indent="0">
              <a:buNone/>
              <a:defRPr sz="1776"/>
            </a:lvl8pPr>
            <a:lvl9pPr marL="3247949" indent="0">
              <a:buNone/>
              <a:defRPr sz="1776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9312" y="3248025"/>
            <a:ext cx="2618932" cy="6017368"/>
          </a:xfrm>
        </p:spPr>
        <p:txBody>
          <a:bodyPr/>
          <a:lstStyle>
            <a:lvl1pPr marL="0" indent="0">
              <a:buNone/>
              <a:defRPr sz="1421"/>
            </a:lvl1pPr>
            <a:lvl2pPr marL="405994" indent="0">
              <a:buNone/>
              <a:defRPr sz="1243"/>
            </a:lvl2pPr>
            <a:lvl3pPr marL="811987" indent="0">
              <a:buNone/>
              <a:defRPr sz="1066"/>
            </a:lvl3pPr>
            <a:lvl4pPr marL="1217981" indent="0">
              <a:buNone/>
              <a:defRPr sz="888"/>
            </a:lvl4pPr>
            <a:lvl5pPr marL="1623974" indent="0">
              <a:buNone/>
              <a:defRPr sz="888"/>
            </a:lvl5pPr>
            <a:lvl6pPr marL="2029968" indent="0">
              <a:buNone/>
              <a:defRPr sz="888"/>
            </a:lvl6pPr>
            <a:lvl7pPr marL="2435962" indent="0">
              <a:buNone/>
              <a:defRPr sz="888"/>
            </a:lvl7pPr>
            <a:lvl8pPr marL="2841955" indent="0">
              <a:buNone/>
              <a:defRPr sz="888"/>
            </a:lvl8pPr>
            <a:lvl9pPr marL="3247949" indent="0">
              <a:buNone/>
              <a:defRPr sz="888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7810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312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10920" y="576424"/>
            <a:ext cx="1750889" cy="917517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8255" y="576424"/>
            <a:ext cx="5151165" cy="917517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1069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8255" y="576427"/>
            <a:ext cx="7003554" cy="20926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8255" y="2882121"/>
            <a:ext cx="7003554" cy="6869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8254" y="10034796"/>
            <a:ext cx="1827014" cy="576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152E3-315C-4540-BEDF-82507BCE9461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89771" y="10034796"/>
            <a:ext cx="2740521" cy="576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4795" y="10034796"/>
            <a:ext cx="1827014" cy="576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BF28C-A88C-4717-95DE-10FFADA59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755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11987" rtl="0" eaLnBrk="1" latinLnBrk="1" hangingPunct="1">
        <a:lnSpc>
          <a:spcPct val="90000"/>
        </a:lnSpc>
        <a:spcBef>
          <a:spcPct val="0"/>
        </a:spcBef>
        <a:buNone/>
        <a:defRPr sz="390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997" indent="-202997" algn="l" defTabSz="811987" rtl="0" eaLnBrk="1" latinLnBrk="1" hangingPunct="1">
        <a:lnSpc>
          <a:spcPct val="90000"/>
        </a:lnSpc>
        <a:spcBef>
          <a:spcPts val="888"/>
        </a:spcBef>
        <a:buFont typeface="Arial" panose="020B0604020202020204" pitchFamily="34" charset="0"/>
        <a:buChar char="•"/>
        <a:defRPr sz="2486" kern="1200">
          <a:solidFill>
            <a:schemeClr val="tx1"/>
          </a:solidFill>
          <a:latin typeface="+mn-lt"/>
          <a:ea typeface="+mn-ea"/>
          <a:cs typeface="+mn-cs"/>
        </a:defRPr>
      </a:lvl1pPr>
      <a:lvl2pPr marL="608990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2131" kern="1200">
          <a:solidFill>
            <a:schemeClr val="tx1"/>
          </a:solidFill>
          <a:latin typeface="+mn-lt"/>
          <a:ea typeface="+mn-ea"/>
          <a:cs typeface="+mn-cs"/>
        </a:defRPr>
      </a:lvl2pPr>
      <a:lvl3pPr marL="1014984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776" kern="1200">
          <a:solidFill>
            <a:schemeClr val="tx1"/>
          </a:solidFill>
          <a:latin typeface="+mn-lt"/>
          <a:ea typeface="+mn-ea"/>
          <a:cs typeface="+mn-cs"/>
        </a:defRPr>
      </a:lvl3pPr>
      <a:lvl4pPr marL="1420978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4pPr>
      <a:lvl5pPr marL="1826971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5pPr>
      <a:lvl6pPr marL="2232965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6pPr>
      <a:lvl7pPr marL="2638958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7pPr>
      <a:lvl8pPr marL="3044952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8pPr>
      <a:lvl9pPr marL="3450946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1pPr>
      <a:lvl2pPr marL="405994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2pPr>
      <a:lvl3pPr marL="811987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3pPr>
      <a:lvl4pPr marL="1217981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4pPr>
      <a:lvl5pPr marL="1623974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5pPr>
      <a:lvl6pPr marL="2029968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6pPr>
      <a:lvl7pPr marL="2435962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7pPr>
      <a:lvl8pPr marL="2841955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8pPr>
      <a:lvl9pPr marL="3247949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A79B5CBF-EB6D-4576-89EB-A47796867518}"/>
              </a:ext>
            </a:extLst>
          </p:cNvPr>
          <p:cNvSpPr/>
          <p:nvPr/>
        </p:nvSpPr>
        <p:spPr>
          <a:xfrm>
            <a:off x="233362" y="158822"/>
            <a:ext cx="7653338" cy="1471858"/>
          </a:xfrm>
          <a:prstGeom prst="roundRect">
            <a:avLst>
              <a:gd name="adj" fmla="val 13117"/>
            </a:avLst>
          </a:prstGeom>
          <a:noFill/>
          <a:ln w="38100">
            <a:solidFill>
              <a:schemeClr val="bg2">
                <a:lumMod val="25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</a:pPr>
            <a:r>
              <a:rPr lang="en-US" altLang="ko-KR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2023</a:t>
            </a:r>
            <a:r>
              <a:rPr lang="ko-KR" alt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학년도 후기</a:t>
            </a:r>
            <a:endParaRPr lang="en-US" altLang="ko-KR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>
              <a:lnSpc>
                <a:spcPct val="130000"/>
              </a:lnSpc>
            </a:pPr>
            <a:r>
              <a:rPr lang="ko-KR" altLang="en-US" sz="2800" b="1" dirty="0">
                <a:ln w="9525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소방안전방재학과</a:t>
            </a:r>
            <a:r>
              <a:rPr lang="en-US" altLang="ko-KR" sz="2800" b="1" dirty="0">
                <a:ln w="9525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</a:t>
            </a:r>
            <a:r>
              <a:rPr lang="ko-KR" altLang="en-US" sz="2800" b="1" dirty="0">
                <a:ln w="9525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대학원</a:t>
            </a:r>
            <a:r>
              <a:rPr lang="en-US" altLang="ko-KR" sz="2800" b="1" dirty="0">
                <a:ln w="9525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) </a:t>
            </a:r>
            <a:r>
              <a:rPr lang="ko-KR" altLang="en-US" sz="2800" b="1" dirty="0">
                <a:ln w="9525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신입생 모집</a:t>
            </a:r>
            <a:endParaRPr lang="en-US" altLang="ko-KR" sz="2800" b="1" dirty="0">
              <a:ln w="952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>
              <a:lnSpc>
                <a:spcPct val="130000"/>
              </a:lnSpc>
              <a:spcBef>
                <a:spcPts val="300"/>
              </a:spcBef>
            </a:pPr>
            <a:r>
              <a:rPr lang="en-US" altLang="ko-KR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 </a:t>
            </a:r>
            <a:r>
              <a:rPr lang="ko-KR" alt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주관</a:t>
            </a:r>
            <a:r>
              <a:rPr lang="en-US" altLang="ko-KR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</a:t>
            </a:r>
            <a:r>
              <a:rPr lang="ko-KR" alt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소방재난관리학과 </a:t>
            </a:r>
            <a:r>
              <a:rPr lang="en-US" altLang="ko-KR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ko-KR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287E8908-D792-4718-8895-6A02F8744F4B}"/>
              </a:ext>
            </a:extLst>
          </p:cNvPr>
          <p:cNvGrpSpPr/>
          <p:nvPr/>
        </p:nvGrpSpPr>
        <p:grpSpPr>
          <a:xfrm>
            <a:off x="233362" y="4234662"/>
            <a:ext cx="2300820" cy="369332"/>
            <a:chOff x="276101" y="2343356"/>
            <a:chExt cx="2105149" cy="337923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DC7607E2-53F2-4E84-B73E-28C8DB79D1C6}"/>
                </a:ext>
              </a:extLst>
            </p:cNvPr>
            <p:cNvSpPr/>
            <p:nvPr/>
          </p:nvSpPr>
          <p:spPr>
            <a:xfrm>
              <a:off x="276101" y="2343356"/>
              <a:ext cx="1332037" cy="337923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en-US" altLang="ko-KR" b="1" dirty="0">
                  <a:ln/>
                  <a:solidFill>
                    <a:schemeClr val="accent3"/>
                  </a:solidFill>
                </a:rPr>
                <a:t>02. </a:t>
              </a:r>
              <a:r>
                <a:rPr lang="ko-KR" altLang="en-US" b="1" dirty="0">
                  <a:ln/>
                  <a:solidFill>
                    <a:schemeClr val="accent3"/>
                  </a:solidFill>
                </a:rPr>
                <a:t>전형일정</a:t>
              </a:r>
            </a:p>
          </p:txBody>
        </p: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7F2FBC95-6E82-48BF-976E-CECCA2025FDC}"/>
                </a:ext>
              </a:extLst>
            </p:cNvPr>
            <p:cNvCxnSpPr>
              <a:cxnSpLocks/>
            </p:cNvCxnSpPr>
            <p:nvPr/>
          </p:nvCxnSpPr>
          <p:spPr>
            <a:xfrm>
              <a:off x="366713" y="2652714"/>
              <a:ext cx="1163637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9993D8BD-92A2-4419-B6DD-555ABC9A85F8}"/>
                </a:ext>
              </a:extLst>
            </p:cNvPr>
            <p:cNvCxnSpPr/>
            <p:nvPr/>
          </p:nvCxnSpPr>
          <p:spPr>
            <a:xfrm>
              <a:off x="366713" y="2638425"/>
              <a:ext cx="2014537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D88226E0-A8FE-40E7-812D-68F276109A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3526705"/>
              </p:ext>
            </p:extLst>
          </p:nvPr>
        </p:nvGraphicFramePr>
        <p:xfrm>
          <a:off x="332397" y="4635500"/>
          <a:ext cx="7484453" cy="2152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7553">
                  <a:extLst>
                    <a:ext uri="{9D8B030D-6E8A-4147-A177-3AD203B41FA5}">
                      <a16:colId xmlns:a16="http://schemas.microsoft.com/office/drawing/2014/main" val="4035576371"/>
                    </a:ext>
                  </a:extLst>
                </a:gridCol>
                <a:gridCol w="1968500">
                  <a:extLst>
                    <a:ext uri="{9D8B030D-6E8A-4147-A177-3AD203B41FA5}">
                      <a16:colId xmlns:a16="http://schemas.microsoft.com/office/drawing/2014/main" val="81593888"/>
                    </a:ext>
                  </a:extLst>
                </a:gridCol>
                <a:gridCol w="3708400">
                  <a:extLst>
                    <a:ext uri="{9D8B030D-6E8A-4147-A177-3AD203B41FA5}">
                      <a16:colId xmlns:a16="http://schemas.microsoft.com/office/drawing/2014/main" val="3057619300"/>
                    </a:ext>
                  </a:extLst>
                </a:gridCol>
              </a:tblGrid>
              <a:tr h="3241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구  분</a:t>
                      </a:r>
                    </a:p>
                  </a:txBody>
                  <a:tcPr marL="99939" marR="99939" marT="49970" marB="4997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일  정</a:t>
                      </a:r>
                    </a:p>
                  </a:txBody>
                  <a:tcPr marL="99939" marR="99939" marT="49970" marB="4997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기  타</a:t>
                      </a:r>
                    </a:p>
                  </a:txBody>
                  <a:tcPr marL="99939" marR="99939" marT="49970" marB="49970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1649888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인터넷 원서접수</a:t>
                      </a:r>
                      <a:endParaRPr lang="en-US" altLang="ko-KR" sz="1200" dirty="0"/>
                    </a:p>
                    <a:p>
                      <a:pPr algn="ctr" latinLnBrk="1"/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방문 및 우편접수 불가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/>
                    </a:p>
                  </a:txBody>
                  <a:tcPr marL="36000" marR="36000" marT="0" marB="0" anchor="ctr"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indent="0" algn="l" latinLnBrk="1"/>
                      <a:r>
                        <a:rPr lang="en-US" altLang="ko-KR" sz="1200" dirty="0"/>
                        <a:t>2023.06.12. (</a:t>
                      </a:r>
                      <a:r>
                        <a:rPr lang="ko-KR" altLang="en-US" sz="1200" dirty="0"/>
                        <a:t>월</a:t>
                      </a:r>
                      <a:r>
                        <a:rPr lang="en-US" altLang="ko-KR" sz="1200" dirty="0"/>
                        <a:t>) 10:00 ~</a:t>
                      </a:r>
                    </a:p>
                    <a:p>
                      <a:pPr marL="88900" indent="0" algn="l" defTabSz="685800" rtl="0" eaLnBrk="1" latinLnBrk="1" hangingPunct="1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2023.06.26. (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월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12:00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0" marB="0" anchor="ctr"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/>
                        <a:t>입학원서는 인터넷으로만 접수함</a:t>
                      </a:r>
                      <a:endParaRPr lang="en-US" altLang="ko-KR" sz="1200" dirty="0"/>
                    </a:p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err="1"/>
                        <a:t>진학사</a:t>
                      </a:r>
                      <a:r>
                        <a:rPr lang="ko-KR" altLang="en-US" sz="1200" dirty="0"/>
                        <a:t> </a:t>
                      </a:r>
                      <a:r>
                        <a:rPr lang="en-US" altLang="ko-KR" sz="1200" dirty="0"/>
                        <a:t>http://www.jinhakapply.com</a:t>
                      </a:r>
                      <a:endParaRPr lang="ko-KR" altLang="en-US" sz="1200" dirty="0"/>
                    </a:p>
                  </a:txBody>
                  <a:tcPr marL="36000" marR="36000" marT="0" marB="0" anchor="ctr"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246715"/>
                  </a:ext>
                </a:extLst>
              </a:tr>
              <a:tr h="3375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입학지원서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 err="1"/>
                        <a:t>출력본</a:t>
                      </a:r>
                      <a:r>
                        <a:rPr lang="en-US" altLang="ko-KR" sz="1200" dirty="0"/>
                        <a:t>)</a:t>
                      </a:r>
                      <a:br>
                        <a:rPr lang="en-US" altLang="ko-KR" sz="1200" dirty="0"/>
                      </a:br>
                      <a:r>
                        <a:rPr lang="ko-KR" altLang="en-US" sz="1200" dirty="0"/>
                        <a:t>및 제출서류</a:t>
                      </a:r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indent="0" algn="l" defTabSz="685800" rtl="0" eaLnBrk="1" latinLnBrk="1" hangingPunct="1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2023.06.12. (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월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10:00 ~</a:t>
                      </a:r>
                    </a:p>
                    <a:p>
                      <a:pPr marL="88900" indent="0" algn="l" defTabSz="685800" rtl="0" eaLnBrk="1" latinLnBrk="1" hangingPunct="1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2023.06.27. (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화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17:00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err="1"/>
                        <a:t>제출처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우편 또는 방문</a:t>
                      </a:r>
                      <a:r>
                        <a:rPr lang="en-US" altLang="ko-KR" sz="1200" dirty="0"/>
                        <a:t>): </a:t>
                      </a:r>
                      <a:r>
                        <a:rPr lang="en-US" altLang="ko-KR" sz="1100" dirty="0"/>
                        <a:t>61452</a:t>
                      </a:r>
                      <a:r>
                        <a:rPr lang="ko-KR" altLang="en-US" sz="1100" dirty="0"/>
                        <a:t> 광주광역시 동구 조선대길 </a:t>
                      </a:r>
                      <a:r>
                        <a:rPr lang="en-US" altLang="ko-KR" sz="1100" dirty="0"/>
                        <a:t>146 </a:t>
                      </a:r>
                      <a:r>
                        <a:rPr lang="ko-KR" altLang="en-US" sz="1100" dirty="0"/>
                        <a:t>조선대학교 대학원 </a:t>
                      </a:r>
                      <a:r>
                        <a:rPr lang="ko-KR" altLang="en-US" sz="1100" dirty="0" err="1"/>
                        <a:t>교학팀</a:t>
                      </a:r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본관 </a:t>
                      </a:r>
                      <a:r>
                        <a:rPr lang="en-US" altLang="ko-KR" sz="1100" dirty="0"/>
                        <a:t>3</a:t>
                      </a:r>
                      <a:r>
                        <a:rPr lang="ko-KR" altLang="en-US" sz="1100" dirty="0"/>
                        <a:t>층 </a:t>
                      </a:r>
                      <a:r>
                        <a:rPr lang="en-US" altLang="ko-KR" sz="1100" dirty="0"/>
                        <a:t>3156</a:t>
                      </a:r>
                      <a:r>
                        <a:rPr lang="ko-KR" altLang="en-US" sz="1100" dirty="0"/>
                        <a:t>호</a:t>
                      </a:r>
                      <a:r>
                        <a:rPr lang="en-US" altLang="ko-KR" sz="1100" dirty="0"/>
                        <a:t>)</a:t>
                      </a:r>
                      <a:endParaRPr lang="en-US" altLang="ko-KR" sz="1200" dirty="0"/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6030964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구술시험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면접</a:t>
                      </a:r>
                      <a:r>
                        <a:rPr lang="en-US" altLang="ko-KR" sz="1200" dirty="0"/>
                        <a:t>)</a:t>
                      </a:r>
                      <a:endParaRPr lang="ko-KR" altLang="en-US" sz="1200" dirty="0"/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indent="0" algn="l" defTabSz="685800" rtl="0" eaLnBrk="1" latinLnBrk="1" hangingPunct="1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2023.07.12. (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09:00 ~</a:t>
                      </a:r>
                    </a:p>
                    <a:p>
                      <a:pPr marL="88900" indent="0" algn="l" defTabSz="685800" rtl="0" eaLnBrk="1" latinLnBrk="1" hangingPunct="1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2023.07.14. (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14:00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/>
                        <a:t>소방재난관리학과 별도지정 예정</a:t>
                      </a:r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5879882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합격자 발표</a:t>
                      </a:r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indent="0" algn="l" defTabSz="685800" rtl="0" eaLnBrk="1" latinLnBrk="1" hangingPunct="1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2023.07.24. (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월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예정</a:t>
                      </a:r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/>
                        <a:t>홈페이지 공지사항 발표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개별통보 없음</a:t>
                      </a:r>
                      <a:r>
                        <a:rPr lang="en-US" altLang="ko-KR" sz="1200" dirty="0"/>
                        <a:t>)</a:t>
                      </a:r>
                      <a:br>
                        <a:rPr lang="en-US" altLang="ko-KR" sz="1200" dirty="0"/>
                      </a:br>
                      <a:r>
                        <a:rPr lang="en-US" altLang="ko-KR" sz="1200" dirty="0"/>
                        <a:t>(www.chosun.ac.kr/~grad)</a:t>
                      </a:r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9763052"/>
                  </a:ext>
                </a:extLst>
              </a:tr>
              <a:tr h="2399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합격자</a:t>
                      </a:r>
                      <a:r>
                        <a:rPr lang="en-US" altLang="ko-KR" sz="1200" dirty="0"/>
                        <a:t> </a:t>
                      </a:r>
                      <a:r>
                        <a:rPr lang="ko-KR" altLang="en-US" sz="1200" dirty="0"/>
                        <a:t>등록</a:t>
                      </a:r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indent="0" algn="l" defTabSz="685800" rtl="0" eaLnBrk="1" latinLnBrk="1" hangingPunct="1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2023.08.07. (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월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~</a:t>
                      </a:r>
                    </a:p>
                    <a:p>
                      <a:pPr marL="88900" indent="0" algn="l" defTabSz="685800" rtl="0" eaLnBrk="1" latinLnBrk="1" hangingPunct="1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2023.08.11. (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/>
                        <a:t>자세한 사항은 대학원 홈페이지에 안내</a:t>
                      </a:r>
                      <a:endParaRPr lang="en-US" altLang="ko-KR" sz="1200" dirty="0"/>
                    </a:p>
                  </a:txBody>
                  <a:tcPr marL="36000" marR="36000" marT="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7042142"/>
                  </a:ext>
                </a:extLst>
              </a:tr>
            </a:tbl>
          </a:graphicData>
        </a:graphic>
      </p:graphicFrame>
      <p:grpSp>
        <p:nvGrpSpPr>
          <p:cNvPr id="14" name="그룹 13">
            <a:extLst>
              <a:ext uri="{FF2B5EF4-FFF2-40B4-BE49-F238E27FC236}">
                <a16:creationId xmlns:a16="http://schemas.microsoft.com/office/drawing/2014/main" id="{D2DA8F1C-9DBB-4844-9BFD-61AA8F77CCD8}"/>
              </a:ext>
            </a:extLst>
          </p:cNvPr>
          <p:cNvGrpSpPr/>
          <p:nvPr/>
        </p:nvGrpSpPr>
        <p:grpSpPr>
          <a:xfrm>
            <a:off x="233362" y="1680013"/>
            <a:ext cx="2300820" cy="369332"/>
            <a:chOff x="276101" y="2343356"/>
            <a:chExt cx="2105149" cy="337923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BE0C1A5D-0497-4CAA-818F-E2F1AEF812D5}"/>
                </a:ext>
              </a:extLst>
            </p:cNvPr>
            <p:cNvSpPr/>
            <p:nvPr/>
          </p:nvSpPr>
          <p:spPr>
            <a:xfrm>
              <a:off x="276101" y="2343356"/>
              <a:ext cx="1332037" cy="337923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en-US" altLang="ko-KR" b="1" dirty="0">
                  <a:ln/>
                  <a:solidFill>
                    <a:schemeClr val="accent3"/>
                  </a:solidFill>
                </a:rPr>
                <a:t>01. </a:t>
              </a:r>
              <a:r>
                <a:rPr lang="ko-KR" altLang="en-US" b="1" dirty="0">
                  <a:ln/>
                  <a:solidFill>
                    <a:schemeClr val="accent3"/>
                  </a:solidFill>
                </a:rPr>
                <a:t>학과개요</a:t>
              </a:r>
            </a:p>
          </p:txBody>
        </p:sp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A21C6EA-CA2D-420F-B737-0E5837F2C9B1}"/>
                </a:ext>
              </a:extLst>
            </p:cNvPr>
            <p:cNvCxnSpPr>
              <a:cxnSpLocks/>
            </p:cNvCxnSpPr>
            <p:nvPr/>
          </p:nvCxnSpPr>
          <p:spPr>
            <a:xfrm>
              <a:off x="366713" y="2652714"/>
              <a:ext cx="1163637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722C61A3-D133-4ACD-A66B-CD2637CA12D5}"/>
                </a:ext>
              </a:extLst>
            </p:cNvPr>
            <p:cNvCxnSpPr/>
            <p:nvPr/>
          </p:nvCxnSpPr>
          <p:spPr>
            <a:xfrm>
              <a:off x="366713" y="2638425"/>
              <a:ext cx="2014537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7B0BEFFF-D815-4C16-A805-FD8C0825E9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918665"/>
              </p:ext>
            </p:extLst>
          </p:nvPr>
        </p:nvGraphicFramePr>
        <p:xfrm>
          <a:off x="332397" y="2064961"/>
          <a:ext cx="7484453" cy="942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7553">
                  <a:extLst>
                    <a:ext uri="{9D8B030D-6E8A-4147-A177-3AD203B41FA5}">
                      <a16:colId xmlns:a16="http://schemas.microsoft.com/office/drawing/2014/main" val="4035576371"/>
                    </a:ext>
                  </a:extLst>
                </a:gridCol>
                <a:gridCol w="1968500">
                  <a:extLst>
                    <a:ext uri="{9D8B030D-6E8A-4147-A177-3AD203B41FA5}">
                      <a16:colId xmlns:a16="http://schemas.microsoft.com/office/drawing/2014/main" val="81593888"/>
                    </a:ext>
                  </a:extLst>
                </a:gridCol>
                <a:gridCol w="1854200">
                  <a:extLst>
                    <a:ext uri="{9D8B030D-6E8A-4147-A177-3AD203B41FA5}">
                      <a16:colId xmlns:a16="http://schemas.microsoft.com/office/drawing/2014/main" val="3057619300"/>
                    </a:ext>
                  </a:extLst>
                </a:gridCol>
                <a:gridCol w="1854200">
                  <a:extLst>
                    <a:ext uri="{9D8B030D-6E8A-4147-A177-3AD203B41FA5}">
                      <a16:colId xmlns:a16="http://schemas.microsoft.com/office/drawing/2014/main" val="2820214319"/>
                    </a:ext>
                  </a:extLst>
                </a:gridCol>
              </a:tblGrid>
              <a:tr h="3241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대학원명</a:t>
                      </a:r>
                    </a:p>
                  </a:txBody>
                  <a:tcPr marL="99939" marR="99939" marT="49970" marB="4997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설치학과명</a:t>
                      </a:r>
                    </a:p>
                  </a:txBody>
                  <a:tcPr marL="99939" marR="99939" marT="49970" marB="4997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학문계열</a:t>
                      </a:r>
                    </a:p>
                  </a:txBody>
                  <a:tcPr marL="99939" marR="99939" marT="49970" marB="4997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정원</a:t>
                      </a:r>
                    </a:p>
                  </a:txBody>
                  <a:tcPr marL="99939" marR="99939" marT="49970" marB="49970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1649888"/>
                  </a:ext>
                </a:extLst>
              </a:tr>
              <a:tr h="4388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일반대학원</a:t>
                      </a:r>
                      <a:endParaRPr lang="en-US" altLang="ko-KR" sz="1100" dirty="0"/>
                    </a:p>
                    <a:p>
                      <a:pPr algn="ctr" latinLnBrk="1"/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학과간 협동과정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/>
                    </a:p>
                  </a:txBody>
                  <a:tcPr marL="99939" marR="99939" marT="49970" marB="4997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/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소방안전방재학과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ctr" latinLnBrk="1"/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Department of Fire Protection and Disaster Prevention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9939" marR="99939" marT="49970" marB="4997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Arial" panose="020B0604020202020204" pitchFamily="34" charset="0"/>
                        <a:buNone/>
                      </a:pPr>
                      <a:r>
                        <a:rPr lang="ko-KR" altLang="en-US" sz="1200" dirty="0"/>
                        <a:t>인문사회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9939" marR="99939" marT="49970" marB="4997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Arial" panose="020B0604020202020204" pitchFamily="34" charset="0"/>
                        <a:buNone/>
                      </a:pPr>
                      <a:r>
                        <a:rPr lang="ko-KR" altLang="en-US" sz="1200" dirty="0"/>
                        <a:t>총정원제</a:t>
                      </a:r>
                      <a:endParaRPr lang="en-US" altLang="ko-KR" sz="1200" dirty="0"/>
                    </a:p>
                    <a:p>
                      <a:pPr marL="0" indent="0" algn="ctr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50" dirty="0"/>
                        <a:t>(</a:t>
                      </a:r>
                      <a:r>
                        <a:rPr lang="ko-KR" altLang="en-US" sz="1050" dirty="0"/>
                        <a:t>석사</a:t>
                      </a:r>
                      <a:r>
                        <a:rPr lang="en-US" altLang="ko-KR" sz="1050" dirty="0"/>
                        <a:t> 324</a:t>
                      </a:r>
                      <a:r>
                        <a:rPr lang="ko-KR" altLang="en-US" sz="1050" dirty="0"/>
                        <a:t>명</a:t>
                      </a:r>
                      <a:r>
                        <a:rPr lang="en-US" altLang="ko-KR" sz="1050" dirty="0"/>
                        <a:t>, </a:t>
                      </a:r>
                      <a:r>
                        <a:rPr lang="ko-KR" altLang="en-US" sz="1050" dirty="0"/>
                        <a:t>박사 </a:t>
                      </a:r>
                      <a:r>
                        <a:rPr lang="en-US" altLang="ko-KR" sz="1050" dirty="0"/>
                        <a:t>250</a:t>
                      </a:r>
                      <a:r>
                        <a:rPr lang="ko-KR" altLang="en-US" sz="1050" dirty="0"/>
                        <a:t>명</a:t>
                      </a:r>
                      <a:r>
                        <a:rPr lang="en-US" altLang="ko-KR" sz="1050" dirty="0"/>
                        <a:t>)</a:t>
                      </a:r>
                      <a:endParaRPr lang="ko-KR" altLang="en-US" sz="1050" dirty="0"/>
                    </a:p>
                  </a:txBody>
                  <a:tcPr marL="99939" marR="99939" marT="49970" marB="4997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246715"/>
                  </a:ext>
                </a:extLst>
              </a:tr>
            </a:tbl>
          </a:graphicData>
        </a:graphic>
      </p:graphicFrame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B8BDECF5-612C-471B-84E9-E058389506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0277624"/>
              </p:ext>
            </p:extLst>
          </p:nvPr>
        </p:nvGraphicFramePr>
        <p:xfrm>
          <a:off x="332397" y="3052744"/>
          <a:ext cx="7484453" cy="1059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883">
                  <a:extLst>
                    <a:ext uri="{9D8B030D-6E8A-4147-A177-3AD203B41FA5}">
                      <a16:colId xmlns:a16="http://schemas.microsoft.com/office/drawing/2014/main" val="4035576371"/>
                    </a:ext>
                  </a:extLst>
                </a:gridCol>
                <a:gridCol w="2978785">
                  <a:extLst>
                    <a:ext uri="{9D8B030D-6E8A-4147-A177-3AD203B41FA5}">
                      <a16:colId xmlns:a16="http://schemas.microsoft.com/office/drawing/2014/main" val="81593888"/>
                    </a:ext>
                  </a:extLst>
                </a:gridCol>
                <a:gridCol w="2978785">
                  <a:extLst>
                    <a:ext uri="{9D8B030D-6E8A-4147-A177-3AD203B41FA5}">
                      <a16:colId xmlns:a16="http://schemas.microsoft.com/office/drawing/2014/main" val="3057619300"/>
                    </a:ext>
                  </a:extLst>
                </a:gridCol>
              </a:tblGrid>
              <a:tr h="304769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소방안전방재학과</a:t>
                      </a:r>
                      <a:br>
                        <a:rPr lang="en-US" altLang="ko-KR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ko-KR" alt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수여학위</a:t>
                      </a:r>
                    </a:p>
                  </a:txBody>
                  <a:tcPr marL="99939" marR="99939" marT="49970" marB="4997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석사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박사</a:t>
                      </a:r>
                    </a:p>
                  </a:txBody>
                  <a:tcPr marL="36000" marR="36000" marT="0" marB="0" anchor="ctr"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396261"/>
                  </a:ext>
                </a:extLst>
              </a:tr>
              <a:tr h="37736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9939" marR="99939" marT="49970" marB="4997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공학석사</a:t>
                      </a:r>
                      <a:endParaRPr lang="en-US" altLang="ko-KR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ctr" latinLnBrk="1"/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Master of Engineering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Arial" panose="020B0604020202020204" pitchFamily="34" charset="0"/>
                        <a:buNone/>
                      </a:pPr>
                      <a:r>
                        <a:rPr lang="ko-KR" altLang="en-US" sz="1100" dirty="0"/>
                        <a:t>공학박사</a:t>
                      </a:r>
                      <a:endParaRPr lang="en-US" altLang="ko-KR" sz="1100" dirty="0"/>
                    </a:p>
                    <a:p>
                      <a:pPr marL="0" indent="0" algn="ctr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100" dirty="0"/>
                        <a:t>Doctor of Philosophy(</a:t>
                      </a:r>
                      <a:r>
                        <a:rPr lang="en-US" altLang="ko-KR" sz="1100" dirty="0" err="1"/>
                        <a:t>Ph.D</a:t>
                      </a:r>
                      <a:r>
                        <a:rPr lang="en-US" altLang="ko-KR" sz="1100" dirty="0"/>
                        <a:t>) in Engineering</a:t>
                      </a:r>
                      <a:endParaRPr lang="ko-KR" altLang="en-US" sz="1100" dirty="0"/>
                    </a:p>
                  </a:txBody>
                  <a:tcPr marL="36000" marR="36000" marT="0" marB="0" anchor="ctr"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246715"/>
                  </a:ext>
                </a:extLst>
              </a:tr>
              <a:tr h="37736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9939" marR="99939" marT="49970" marB="4997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/>
                      <a:r>
                        <a:rPr lang="ko-KR" altLang="en-US" sz="105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소방안전방재학 석사</a:t>
                      </a:r>
                      <a:endParaRPr lang="en-US" altLang="ko-KR" sz="105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ctr" latinLnBrk="1"/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Master of Fire Protection and Disaster Prevention</a:t>
                      </a:r>
                      <a:endParaRPr lang="ko-KR" altLang="en-US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Arial" panose="020B0604020202020204" pitchFamily="34" charset="0"/>
                        <a:buNone/>
                      </a:pPr>
                      <a:r>
                        <a:rPr lang="ko-KR" altLang="en-US" sz="1050" dirty="0"/>
                        <a:t>소방안전방재학 박사</a:t>
                      </a:r>
                      <a:endParaRPr lang="en-US" altLang="ko-KR" sz="1050" dirty="0"/>
                    </a:p>
                    <a:p>
                      <a:pPr marL="0" indent="0" algn="ctr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err="1"/>
                        <a:t>Ph.D</a:t>
                      </a:r>
                      <a:r>
                        <a:rPr lang="en-US" altLang="ko-KR" sz="1000" dirty="0"/>
                        <a:t> in Fire Protection and Disaster Prevention</a:t>
                      </a:r>
                      <a:endParaRPr lang="ko-KR" altLang="en-US" sz="1000" dirty="0"/>
                    </a:p>
                  </a:txBody>
                  <a:tcPr marL="36000" marR="36000" marT="0" marB="0" anchor="ctr"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2836970"/>
                  </a:ext>
                </a:extLst>
              </a:tr>
            </a:tbl>
          </a:graphicData>
        </a:graphic>
      </p:graphicFrame>
      <p:grpSp>
        <p:nvGrpSpPr>
          <p:cNvPr id="20" name="그룹 19">
            <a:extLst>
              <a:ext uri="{FF2B5EF4-FFF2-40B4-BE49-F238E27FC236}">
                <a16:creationId xmlns:a16="http://schemas.microsoft.com/office/drawing/2014/main" id="{7FC96C4E-2DC4-4548-9253-206B5CE8A1F3}"/>
              </a:ext>
            </a:extLst>
          </p:cNvPr>
          <p:cNvGrpSpPr/>
          <p:nvPr/>
        </p:nvGrpSpPr>
        <p:grpSpPr>
          <a:xfrm>
            <a:off x="233362" y="6911977"/>
            <a:ext cx="2300820" cy="369332"/>
            <a:chOff x="276101" y="2343356"/>
            <a:chExt cx="2105149" cy="337923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631AE7D8-4FEA-4584-9200-068AED303BD5}"/>
                </a:ext>
              </a:extLst>
            </p:cNvPr>
            <p:cNvSpPr/>
            <p:nvPr/>
          </p:nvSpPr>
          <p:spPr>
            <a:xfrm>
              <a:off x="276101" y="2343356"/>
              <a:ext cx="1380436" cy="337923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en-US" altLang="ko-KR" b="1" dirty="0">
                  <a:ln/>
                  <a:solidFill>
                    <a:schemeClr val="accent3"/>
                  </a:solidFill>
                </a:rPr>
                <a:t>03. </a:t>
              </a:r>
              <a:r>
                <a:rPr lang="ko-KR" altLang="en-US" b="1" dirty="0">
                  <a:ln/>
                  <a:solidFill>
                    <a:schemeClr val="accent3"/>
                  </a:solidFill>
                </a:rPr>
                <a:t>지원자격</a:t>
              </a:r>
            </a:p>
          </p:txBody>
        </p:sp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76CACFE5-4306-4BEE-8998-BF3B3B6E6429}"/>
                </a:ext>
              </a:extLst>
            </p:cNvPr>
            <p:cNvCxnSpPr>
              <a:cxnSpLocks/>
            </p:cNvCxnSpPr>
            <p:nvPr/>
          </p:nvCxnSpPr>
          <p:spPr>
            <a:xfrm>
              <a:off x="366713" y="2652714"/>
              <a:ext cx="1163637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DAB88D16-E99B-492D-A045-A95AF4D2F786}"/>
                </a:ext>
              </a:extLst>
            </p:cNvPr>
            <p:cNvCxnSpPr/>
            <p:nvPr/>
          </p:nvCxnSpPr>
          <p:spPr>
            <a:xfrm>
              <a:off x="366713" y="2638425"/>
              <a:ext cx="2014537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4AE9BACF-794D-4E65-A29A-4823D86DA2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837022"/>
              </p:ext>
            </p:extLst>
          </p:nvPr>
        </p:nvGraphicFramePr>
        <p:xfrm>
          <a:off x="332397" y="7295494"/>
          <a:ext cx="7484454" cy="1310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2227">
                  <a:extLst>
                    <a:ext uri="{9D8B030D-6E8A-4147-A177-3AD203B41FA5}">
                      <a16:colId xmlns:a16="http://schemas.microsoft.com/office/drawing/2014/main" val="4035576371"/>
                    </a:ext>
                  </a:extLst>
                </a:gridCol>
                <a:gridCol w="3742227">
                  <a:extLst>
                    <a:ext uri="{9D8B030D-6E8A-4147-A177-3AD203B41FA5}">
                      <a16:colId xmlns:a16="http://schemas.microsoft.com/office/drawing/2014/main" val="3057619300"/>
                    </a:ext>
                  </a:extLst>
                </a:gridCol>
              </a:tblGrid>
              <a:tr h="3241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석사학위과정</a:t>
                      </a:r>
                      <a:r>
                        <a:rPr lang="en-US" altLang="ko-KR" sz="1100" dirty="0"/>
                        <a:t>/</a:t>
                      </a:r>
                      <a:r>
                        <a:rPr lang="ko-KR" altLang="en-US" sz="1100" dirty="0"/>
                        <a:t>석박사통합과정</a:t>
                      </a:r>
                    </a:p>
                  </a:txBody>
                  <a:tcPr marL="99939" marR="99939" marT="49970" marB="4997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박사학위과정</a:t>
                      </a:r>
                    </a:p>
                  </a:txBody>
                  <a:tcPr marL="99939" marR="99939" marT="49970" marB="49970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1649888"/>
                  </a:ext>
                </a:extLst>
              </a:tr>
              <a:tr h="986672">
                <a:tc>
                  <a:txBody>
                    <a:bodyPr/>
                    <a:lstStyle/>
                    <a:p>
                      <a:pPr marL="228600" indent="-228600" algn="l" defTabSz="811987" rtl="0" eaLnBrk="1" latinLnBrk="1" hangingPunct="1">
                        <a:buFont typeface="+mj-lt"/>
                        <a:buAutoNum type="arabicParenR"/>
                      </a:pP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국내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외 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년제 대학에서 학사학위를 취득한 자 </a:t>
                      </a:r>
                      <a:b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또는 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2023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월 취득예정자</a:t>
                      </a:r>
                      <a:endParaRPr lang="en-US" altLang="ko-KR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indent="-228600" algn="l" defTabSz="811987" rtl="0" eaLnBrk="1" latinLnBrk="1" hangingPunct="1">
                        <a:buFont typeface="+mj-lt"/>
                        <a:buAutoNum type="arabicParenR"/>
                      </a:pP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법령에 의거 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1)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과 동등 이상의 학력이 있다고 인정된 자</a:t>
                      </a:r>
                      <a:endParaRPr lang="en-US" altLang="ko-KR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indent="-228600" algn="l" defTabSz="811987" rtl="0" eaLnBrk="1" latinLnBrk="1" hangingPunct="1">
                        <a:buFont typeface="+mj-lt"/>
                        <a:buAutoNum type="arabicParenR"/>
                      </a:pP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대학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학사과정의 출신학과에 관계없이 지원가능</a:t>
                      </a:r>
                      <a:endParaRPr lang="en-US" altLang="ko-KR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indent="-228600" algn="l" defTabSz="811987" rtl="0" eaLnBrk="1" latinLnBrk="1" hangingPunct="1">
                        <a:buFont typeface="+mj-lt"/>
                        <a:buAutoNum type="arabicParenR"/>
                      </a:pP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학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석사연계과정 신청자는 조선대학교 재학 중 대학원 </a:t>
                      </a:r>
                      <a:b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교과과정에서 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학점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(B+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이상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취득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예정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자만 해당 </a:t>
                      </a:r>
                    </a:p>
                  </a:txBody>
                  <a:tcPr marL="36000" marR="3600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 algn="l" defTabSz="811987" rtl="0" eaLnBrk="1" latinLnBrk="1" hangingPunct="1">
                        <a:buFont typeface="+mj-lt"/>
                        <a:buAutoNum type="arabicParenR"/>
                      </a:pP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국내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외 대학원에서 석사학위를 취득한 자 </a:t>
                      </a:r>
                      <a:b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또는 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2023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ko-KR" altLang="en-US" sz="10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월 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취득예정자</a:t>
                      </a:r>
                      <a:endParaRPr lang="en-US" altLang="ko-KR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indent="-228600" algn="l" defTabSz="811987" rtl="0" eaLnBrk="1" latinLnBrk="1" hangingPunct="1">
                        <a:buFont typeface="+mj-lt"/>
                        <a:buAutoNum type="arabicParenR"/>
                      </a:pP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법령에 의하여 석사학위 이상의 학력이 있다고 인정된 자</a:t>
                      </a:r>
                      <a:endParaRPr lang="en-US" altLang="ko-KR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indent="-228600" algn="l" defTabSz="811987" rtl="0" eaLnBrk="1" latinLnBrk="1" hangingPunct="1">
                        <a:buFont typeface="+mj-lt"/>
                        <a:buAutoNum type="arabicParenR"/>
                      </a:pP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석사과정의 출신학과에 관계없이 지원가능</a:t>
                      </a:r>
                      <a:endParaRPr lang="en-US" altLang="ko-KR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246715"/>
                  </a:ext>
                </a:extLst>
              </a:tr>
            </a:tbl>
          </a:graphicData>
        </a:graphic>
      </p:graphicFrame>
      <p:grpSp>
        <p:nvGrpSpPr>
          <p:cNvPr id="37" name="그룹 36">
            <a:extLst>
              <a:ext uri="{FF2B5EF4-FFF2-40B4-BE49-F238E27FC236}">
                <a16:creationId xmlns:a16="http://schemas.microsoft.com/office/drawing/2014/main" id="{06DE337A-BC75-4BA3-BBA9-5A4601D6F37E}"/>
              </a:ext>
            </a:extLst>
          </p:cNvPr>
          <p:cNvGrpSpPr/>
          <p:nvPr/>
        </p:nvGrpSpPr>
        <p:grpSpPr>
          <a:xfrm>
            <a:off x="233362" y="8742809"/>
            <a:ext cx="7036863" cy="715962"/>
            <a:chOff x="233362" y="8623959"/>
            <a:chExt cx="7036863" cy="715962"/>
          </a:xfrm>
        </p:grpSpPr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6244254B-0B9B-4DF8-88F9-F0CEB9F64856}"/>
                </a:ext>
              </a:extLst>
            </p:cNvPr>
            <p:cNvGrpSpPr/>
            <p:nvPr/>
          </p:nvGrpSpPr>
          <p:grpSpPr>
            <a:xfrm>
              <a:off x="233362" y="8623959"/>
              <a:ext cx="2300820" cy="369332"/>
              <a:chOff x="276101" y="2343356"/>
              <a:chExt cx="2105149" cy="337923"/>
            </a:xfrm>
          </p:grpSpPr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035615CF-A308-4808-953C-4BB142AF3431}"/>
                  </a:ext>
                </a:extLst>
              </p:cNvPr>
              <p:cNvSpPr/>
              <p:nvPr/>
            </p:nvSpPr>
            <p:spPr>
              <a:xfrm>
                <a:off x="276101" y="2343356"/>
                <a:ext cx="1332037" cy="337923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r>
                  <a:rPr lang="en-US" altLang="ko-KR" b="1" dirty="0">
                    <a:ln/>
                    <a:solidFill>
                      <a:schemeClr val="accent3"/>
                    </a:solidFill>
                  </a:rPr>
                  <a:t>04. </a:t>
                </a:r>
                <a:r>
                  <a:rPr lang="ko-KR" altLang="en-US" b="1" dirty="0">
                    <a:ln/>
                    <a:solidFill>
                      <a:schemeClr val="accent3"/>
                    </a:solidFill>
                  </a:rPr>
                  <a:t>장학제도</a:t>
                </a:r>
              </a:p>
            </p:txBody>
          </p:sp>
          <p:cxnSp>
            <p:nvCxnSpPr>
              <p:cNvPr id="27" name="직선 연결선 26">
                <a:extLst>
                  <a:ext uri="{FF2B5EF4-FFF2-40B4-BE49-F238E27FC236}">
                    <a16:creationId xmlns:a16="http://schemas.microsoft.com/office/drawing/2014/main" id="{8F515EF9-5F84-43A5-A4B4-54874ECCD4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6713" y="2652714"/>
                <a:ext cx="1163637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8014B92B-B9CF-45DE-8CE6-54AE6EAF20DD}"/>
                  </a:ext>
                </a:extLst>
              </p:cNvPr>
              <p:cNvCxnSpPr/>
              <p:nvPr/>
            </p:nvCxnSpPr>
            <p:spPr>
              <a:xfrm>
                <a:off x="366713" y="2638425"/>
                <a:ext cx="2014537" cy="0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5E61419-DBE2-4B5A-AF69-7B672337FBFD}"/>
                </a:ext>
              </a:extLst>
            </p:cNvPr>
            <p:cNvSpPr txBox="1"/>
            <p:nvPr/>
          </p:nvSpPr>
          <p:spPr>
            <a:xfrm>
              <a:off x="397831" y="9062922"/>
              <a:ext cx="68723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 defTabSz="811987" latinLnBrk="1">
                <a:buFont typeface="Arial" panose="020B0604020202020204" pitchFamily="34" charset="0"/>
                <a:buChar char="•"/>
              </a:pPr>
              <a:r>
                <a:rPr lang="ko-KR" altLang="en-US" sz="1200" dirty="0">
                  <a:solidFill>
                    <a:schemeClr val="dk1"/>
                  </a:solidFill>
                </a:rPr>
                <a:t>연구보조장학금</a:t>
              </a:r>
              <a:r>
                <a:rPr lang="en-US" altLang="ko-KR" sz="1200" dirty="0">
                  <a:solidFill>
                    <a:schemeClr val="dk1"/>
                  </a:solidFill>
                </a:rPr>
                <a:t>, </a:t>
              </a:r>
              <a:r>
                <a:rPr lang="ko-KR" altLang="en-US" sz="1200" dirty="0">
                  <a:solidFill>
                    <a:schemeClr val="dk1"/>
                  </a:solidFill>
                </a:rPr>
                <a:t>연구실적장학금</a:t>
              </a:r>
              <a:r>
                <a:rPr lang="en-US" altLang="ko-KR" sz="1200" dirty="0">
                  <a:solidFill>
                    <a:schemeClr val="dk1"/>
                  </a:solidFill>
                </a:rPr>
                <a:t>, </a:t>
              </a:r>
              <a:r>
                <a:rPr lang="ko-KR" altLang="en-US" sz="1200" dirty="0">
                  <a:solidFill>
                    <a:schemeClr val="dk1"/>
                  </a:solidFill>
                </a:rPr>
                <a:t>학과추천장학금 등 학생들을 위한 다양한 장학제도를 운영 중임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1FFB6E4A-46D1-44FD-8469-96060F5C11B7}"/>
              </a:ext>
            </a:extLst>
          </p:cNvPr>
          <p:cNvGrpSpPr/>
          <p:nvPr/>
        </p:nvGrpSpPr>
        <p:grpSpPr>
          <a:xfrm>
            <a:off x="233362" y="9594863"/>
            <a:ext cx="7639592" cy="900628"/>
            <a:chOff x="233362" y="9519076"/>
            <a:chExt cx="7639592" cy="900628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86FAE7AD-3126-4AAB-9439-7E1D8A37E10A}"/>
                </a:ext>
              </a:extLst>
            </p:cNvPr>
            <p:cNvGrpSpPr/>
            <p:nvPr/>
          </p:nvGrpSpPr>
          <p:grpSpPr>
            <a:xfrm>
              <a:off x="233362" y="9519076"/>
              <a:ext cx="2300820" cy="369332"/>
              <a:chOff x="276101" y="2343356"/>
              <a:chExt cx="2105149" cy="337923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B5B6CB4F-0A54-4003-A7FE-9A6541B261FD}"/>
                  </a:ext>
                </a:extLst>
              </p:cNvPr>
              <p:cNvSpPr/>
              <p:nvPr/>
            </p:nvSpPr>
            <p:spPr>
              <a:xfrm>
                <a:off x="276101" y="2343356"/>
                <a:ext cx="1332037" cy="337923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r>
                  <a:rPr lang="en-US" altLang="ko-KR" b="1" dirty="0">
                    <a:ln/>
                    <a:solidFill>
                      <a:schemeClr val="accent3"/>
                    </a:solidFill>
                  </a:rPr>
                  <a:t>05. </a:t>
                </a:r>
                <a:r>
                  <a:rPr lang="ko-KR" altLang="en-US" b="1" dirty="0">
                    <a:ln/>
                    <a:solidFill>
                      <a:schemeClr val="accent3"/>
                    </a:solidFill>
                  </a:rPr>
                  <a:t>기타사항</a:t>
                </a:r>
              </a:p>
            </p:txBody>
          </p:sp>
          <p:cxnSp>
            <p:nvCxnSpPr>
              <p:cNvPr id="33" name="직선 연결선 32">
                <a:extLst>
                  <a:ext uri="{FF2B5EF4-FFF2-40B4-BE49-F238E27FC236}">
                    <a16:creationId xmlns:a16="http://schemas.microsoft.com/office/drawing/2014/main" id="{5324FE11-9781-4C58-9567-D25BFD8611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6713" y="2652714"/>
                <a:ext cx="1163637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직선 연결선 33">
                <a:extLst>
                  <a:ext uri="{FF2B5EF4-FFF2-40B4-BE49-F238E27FC236}">
                    <a16:creationId xmlns:a16="http://schemas.microsoft.com/office/drawing/2014/main" id="{24B7430C-43C2-4623-9F11-4FB5429824DA}"/>
                  </a:ext>
                </a:extLst>
              </p:cNvPr>
              <p:cNvCxnSpPr/>
              <p:nvPr/>
            </p:nvCxnSpPr>
            <p:spPr>
              <a:xfrm>
                <a:off x="366713" y="2638425"/>
                <a:ext cx="2014537" cy="0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5F5C0DD0-4F6A-4026-B343-BDEE6386F031}"/>
                </a:ext>
              </a:extLst>
            </p:cNvPr>
            <p:cNvSpPr txBox="1"/>
            <p:nvPr/>
          </p:nvSpPr>
          <p:spPr>
            <a:xfrm>
              <a:off x="397831" y="9958039"/>
              <a:ext cx="747512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 defTabSz="811987" latinLnBrk="1">
                <a:buFont typeface="Arial" panose="020B0604020202020204" pitchFamily="34" charset="0"/>
                <a:buChar char="•"/>
              </a:pPr>
              <a:r>
                <a:rPr lang="ko-KR" altLang="en-US" sz="1200" dirty="0">
                  <a:solidFill>
                    <a:schemeClr val="dk1"/>
                  </a:solidFill>
                </a:rPr>
                <a:t>석사학위 논문면제과정</a:t>
              </a:r>
              <a:r>
                <a:rPr lang="en-US" altLang="ko-KR" sz="1200" dirty="0">
                  <a:solidFill>
                    <a:schemeClr val="dk1"/>
                  </a:solidFill>
                </a:rPr>
                <a:t>: </a:t>
              </a:r>
              <a:r>
                <a:rPr lang="ko-KR" altLang="en-US" sz="1200" dirty="0">
                  <a:solidFill>
                    <a:schemeClr val="dk1"/>
                  </a:solidFill>
                </a:rPr>
                <a:t>석사학위 취득 시 학위논문의 제출과 심사를 거치지 않고 별도의 논문 대체요건을 </a:t>
              </a:r>
              <a:br>
                <a:rPr lang="en-US" altLang="ko-KR" sz="1200" dirty="0">
                  <a:solidFill>
                    <a:schemeClr val="dk1"/>
                  </a:solidFill>
                </a:rPr>
              </a:br>
              <a:r>
                <a:rPr lang="en-US" altLang="ko-KR" sz="1200" dirty="0">
                  <a:solidFill>
                    <a:srgbClr val="FF0000"/>
                  </a:solidFill>
                </a:rPr>
                <a:t>       (</a:t>
              </a:r>
              <a:r>
                <a:rPr lang="ko-KR" altLang="en-US" sz="1200" dirty="0">
                  <a:solidFill>
                    <a:srgbClr val="FF0000"/>
                  </a:solidFill>
                </a:rPr>
                <a:t>희망자에</a:t>
              </a:r>
              <a:r>
                <a:rPr lang="en-US" altLang="ko-KR" sz="1200" dirty="0">
                  <a:solidFill>
                    <a:srgbClr val="FF0000"/>
                  </a:solidFill>
                </a:rPr>
                <a:t> </a:t>
              </a:r>
              <a:r>
                <a:rPr lang="ko-KR" altLang="en-US" sz="1200" dirty="0">
                  <a:solidFill>
                    <a:srgbClr val="FF0000"/>
                  </a:solidFill>
                </a:rPr>
                <a:t>한함</a:t>
              </a:r>
              <a:r>
                <a:rPr lang="en-US" altLang="ko-KR" sz="1200" dirty="0">
                  <a:solidFill>
                    <a:srgbClr val="FF0000"/>
                  </a:solidFill>
                </a:rPr>
                <a:t>)</a:t>
              </a:r>
              <a:r>
                <a:rPr lang="en-US" altLang="ko-KR" sz="1200" dirty="0">
                  <a:solidFill>
                    <a:schemeClr val="dk1"/>
                  </a:solidFill>
                </a:rPr>
                <a:t>          </a:t>
              </a:r>
              <a:r>
                <a:rPr lang="ko-KR" altLang="en-US" sz="1200" dirty="0">
                  <a:solidFill>
                    <a:schemeClr val="dk1"/>
                  </a:solidFill>
                </a:rPr>
                <a:t>충족하는 경우 석사학위를 받을 수 있는 제도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90849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</TotalTime>
  <Words>366</Words>
  <Application>Microsoft Office PowerPoint</Application>
  <PresentationFormat>B4(ISO) 용지(250x353mm)</PresentationFormat>
  <Paragraphs>65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sungryong bae</dc:creator>
  <cp:lastModifiedBy> </cp:lastModifiedBy>
  <cp:revision>12</cp:revision>
  <cp:lastPrinted>2022-11-02T04:25:31Z</cp:lastPrinted>
  <dcterms:created xsi:type="dcterms:W3CDTF">2022-11-02T02:58:18Z</dcterms:created>
  <dcterms:modified xsi:type="dcterms:W3CDTF">2023-06-14T05:42:21Z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MtMDYtMjJUMDc6MjE6NDBaIiwicElEIjo0MTk0MzA0LCJ0cmFjZUlkIjoiMDMzRkNENTQyMjMwNDMxNEI4N0MxQjc5ODBBMzkxRjUiLCJ1c2VyQ29kZSI6IjIyMjQzMiJ9LCJub2RlMiI6eyJkc2QiOiIwMTAwMDAwMDAwMDAyNjQzIiwibG9nVGltZSI6IjIwMjMtMDYtMjJUMDc6MjE6NDBaIiwicElEIjo0MTk0MzA0LCJ0cmFjZUlkIjoiMDMzRkNENTQyMjMwNDMxNEI4N0MxQjc5ODBBMzkxRjUiLCJ1c2VyQ29kZSI6IjIyMjQzMiJ9LCJub2RlMyI6eyJkc2QiOiIwMTAwMDAwMDAwMDAyNjQzIiwibG9nVGltZSI6IjIwMjMtMDYtMjJUMDc6MjE6NDBaIiwicElEIjo0MTk0MzA0LCJ0cmFjZUlkIjoiMDMzRkNENTQyMjMwNDMxNEI4N0MxQjc5ODBBMzkxRjUiLCJ1c2VyQ29kZSI6IjIyMjQzMiJ9LCJub2RlNCI6eyJkc2QiOiIwMTAwMDAwMDAwMDAyNjQzIiwibG9nVGltZSI6IjIwMjMtMDYtMjJUMDc6MjE6NDBaIiwicElEIjo0MTk0MzA0LCJ0cmFjZUlkIjoiMDMzRkNENTQyMjMwNDMxNEI4N0MxQjc5ODBBMzkxRjUiLCJ1c2VyQ29kZSI6IjIyMjQzMiJ9LCJub2RlNSI6eyJkc2QiOiIwMDAwMDAwMDAwMDAwMDAwIiwibG9nVGltZSI6IjIwMjMtMDYtMjJUMDc6MjI6MTRaIiwicElEIjoyMDQ4LCJ0cmFjZUlkIjoiRjg5Mzk5N0RGRjZCNDU1OUJEODZFRkJFRTFDRDlCOTQiLCJ1c2VyQ29kZSI6IjIyMjQzMiJ9LCJub2RlQ291bnQiOjJ9</vt:lpwstr>
  </property>
</Properties>
</file>